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2" r:id="rId4"/>
    <p:sldId id="264" r:id="rId5"/>
    <p:sldId id="263" r:id="rId6"/>
    <p:sldId id="266" r:id="rId7"/>
    <p:sldId id="265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1"/>
    <p:restoredTop sz="94698"/>
  </p:normalViewPr>
  <p:slideViewPr>
    <p:cSldViewPr snapToGrid="0" snapToObjects="1">
      <p:cViewPr>
        <p:scale>
          <a:sx n="60" d="100"/>
          <a:sy n="60" d="100"/>
        </p:scale>
        <p:origin x="14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okja_ampl\Documents\Capaian%20Realisasi%20dan%20Kebutuh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856694710898"/>
          <c:y val="0.138776264177603"/>
          <c:w val="0.71835165843392"/>
          <c:h val="0.5606841781807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'Kebutuhan dan Realisasi'!$K$12:$L$12</c:f>
              <c:strCache>
                <c:ptCount val="2"/>
                <c:pt idx="0">
                  <c:v>Kebutuhan APBN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0.00168433873988386"/>
                  <c:y val="-0.213200888351626"/>
                </c:manualLayout>
              </c:layout>
              <c:tx>
                <c:rich>
                  <a:bodyPr/>
                  <a:lstStyle/>
                  <a:p>
                    <a:r>
                      <a:rPr lang="uk-UA" dirty="0"/>
                      <a:t>74,8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C00-4E1B-AA54-F8546EDCC88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395753291323892"/>
                  <c:y val="-0.35611911363743"/>
                </c:manualLayout>
              </c:layout>
              <c:tx>
                <c:rich>
                  <a:bodyPr/>
                  <a:lstStyle/>
                  <a:p>
                    <a:r>
                      <a:rPr lang="fi-FI" dirty="0"/>
                      <a:t>142,6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C00-4E1B-AA54-F8546EDCC88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'Kebutuhan dan Realisasi'!$M$11:$Q$11</c:f>
              <c:strCache>
                <c:ptCount val="4"/>
                <c:pt idx="0">
                  <c:v>Air Minum</c:v>
                </c:pt>
                <c:pt idx="3">
                  <c:v>Sanitasi</c:v>
                </c:pt>
              </c:strCache>
            </c:strRef>
          </c:cat>
          <c:val>
            <c:numRef>
              <c:f>'Kebutuhan dan Realisasi'!$M$12:$Q$12</c:f>
              <c:numCache>
                <c:formatCode>General</c:formatCode>
                <c:ptCount val="5"/>
                <c:pt idx="0" formatCode="_(* #,##0_);_(* \(#,##0\);_(* &quot;-&quot;??_);_(@_)">
                  <c:v>74832.0</c:v>
                </c:pt>
                <c:pt idx="3" formatCode="_(* #,##0_);_(* \(#,##0\);_(* &quot;-&quot;??_);_(@_)">
                  <c:v>142600.0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00-4E1B-AA54-F8546EDCC888}"/>
            </c:ext>
          </c:extLst>
        </c:ser>
        <c:ser>
          <c:idx val="1"/>
          <c:order val="1"/>
          <c:tx>
            <c:strRef>
              <c:f>'Kebutuhan dan Realisasi'!$L$13</c:f>
              <c:strCache>
                <c:ptCount val="1"/>
                <c:pt idx="0">
                  <c:v>APBN Reguler 2015-2017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'Kebutuhan dan Realisasi'!$M$11:$Q$11</c:f>
              <c:strCache>
                <c:ptCount val="4"/>
                <c:pt idx="0">
                  <c:v>Air Minum</c:v>
                </c:pt>
                <c:pt idx="3">
                  <c:v>Sanitasi</c:v>
                </c:pt>
              </c:strCache>
            </c:strRef>
          </c:cat>
          <c:val>
            <c:numRef>
              <c:f>'Kebutuhan dan Realisasi'!$M$13:$Q$13</c:f>
              <c:numCache>
                <c:formatCode>_(* #,##0_);_(* \(#,##0\);_(* "-"??_);_(@_)</c:formatCode>
                <c:ptCount val="5"/>
                <c:pt idx="1">
                  <c:v>16117.115</c:v>
                </c:pt>
                <c:pt idx="4">
                  <c:v>11641.932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00-4E1B-AA54-F8546EDCC888}"/>
            </c:ext>
          </c:extLst>
        </c:ser>
        <c:ser>
          <c:idx val="2"/>
          <c:order val="2"/>
          <c:tx>
            <c:strRef>
              <c:f>'Kebutuhan dan Realisasi'!$L$14</c:f>
              <c:strCache>
                <c:ptCount val="1"/>
                <c:pt idx="0">
                  <c:v>DAK 2015-2017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'Kebutuhan dan Realisasi'!$M$11:$Q$11</c:f>
              <c:strCache>
                <c:ptCount val="4"/>
                <c:pt idx="0">
                  <c:v>Air Minum</c:v>
                </c:pt>
                <c:pt idx="3">
                  <c:v>Sanitasi</c:v>
                </c:pt>
              </c:strCache>
            </c:strRef>
          </c:cat>
          <c:val>
            <c:numRef>
              <c:f>'Kebutuhan dan Realisasi'!$M$14:$Q$14</c:f>
              <c:numCache>
                <c:formatCode>_(* #,##0_);_(* \(#,##0\);_(* "-"??_);_(@_)</c:formatCode>
                <c:ptCount val="5"/>
                <c:pt idx="1">
                  <c:v>3590.46</c:v>
                </c:pt>
                <c:pt idx="4">
                  <c:v>3275.362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00-4E1B-AA54-F8546EDCC8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5461888"/>
        <c:axId val="431494096"/>
      </c:barChart>
      <c:catAx>
        <c:axId val="45546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31494096"/>
        <c:crosses val="autoZero"/>
        <c:auto val="1"/>
        <c:lblAlgn val="ctr"/>
        <c:lblOffset val="100"/>
        <c:noMultiLvlLbl val="0"/>
      </c:catAx>
      <c:valAx>
        <c:axId val="431494096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45546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485179742152938"/>
          <c:y val="0.860643515642455"/>
          <c:w val="0.929913338782456"/>
          <c:h val="0.11267231773348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5A937-6CD2-7740-A9AA-5EB5D599BB72}" type="doc">
      <dgm:prSet loTypeId="urn:microsoft.com/office/officeart/2008/layout/VerticalCurvedList" loCatId="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D95B04C-1950-DB4C-995E-153D50BCE73C}">
      <dgm:prSet phldrT="[Text]" custT="1"/>
      <dgm:spPr/>
      <dgm:t>
        <a:bodyPr/>
        <a:lstStyle/>
        <a:p>
          <a:r>
            <a:rPr lang="en-US" sz="2400" dirty="0" err="1" smtClean="0"/>
            <a:t>Dalam</a:t>
          </a:r>
          <a:r>
            <a:rPr lang="en-US" sz="2400" dirty="0" smtClean="0"/>
            <a:t> </a:t>
          </a:r>
          <a:r>
            <a:rPr lang="en-US" sz="2400" dirty="0" err="1" smtClean="0"/>
            <a:t>pembangunan</a:t>
          </a:r>
          <a:r>
            <a:rPr lang="en-US" sz="2400" dirty="0" smtClean="0"/>
            <a:t> </a:t>
          </a:r>
          <a:r>
            <a:rPr lang="en-US" sz="2400" dirty="0" err="1" smtClean="0"/>
            <a:t>kesehatan</a:t>
          </a:r>
          <a:r>
            <a:rPr lang="en-US" sz="2400" dirty="0" smtClean="0"/>
            <a:t> </a:t>
          </a:r>
          <a:r>
            <a:rPr lang="en-US" sz="2400" dirty="0" err="1" smtClean="0"/>
            <a:t>ada</a:t>
          </a:r>
          <a:r>
            <a:rPr lang="en-US" sz="2400" dirty="0" smtClean="0"/>
            <a:t> </a:t>
          </a:r>
          <a:r>
            <a:rPr lang="en-US" sz="2400" dirty="0" err="1" smtClean="0"/>
            <a:t>sisi</a:t>
          </a:r>
          <a:r>
            <a:rPr lang="en-US" sz="2400" dirty="0" smtClean="0"/>
            <a:t> </a:t>
          </a:r>
          <a:r>
            <a:rPr lang="en-US" sz="2400" dirty="0" err="1" smtClean="0"/>
            <a:t>preventif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kuratif</a:t>
          </a:r>
          <a:r>
            <a:rPr lang="en-US" sz="2400" dirty="0" smtClean="0"/>
            <a:t>. </a:t>
          </a:r>
          <a:endParaRPr lang="en-US" sz="2400" dirty="0"/>
        </a:p>
      </dgm:t>
    </dgm:pt>
    <dgm:pt modelId="{49089D03-05C4-F84E-9609-31F21938F5D1}" type="parTrans" cxnId="{5F6CDF6D-B06A-6141-A5FD-D0B27324FE10}">
      <dgm:prSet/>
      <dgm:spPr/>
      <dgm:t>
        <a:bodyPr/>
        <a:lstStyle/>
        <a:p>
          <a:endParaRPr lang="en-US"/>
        </a:p>
      </dgm:t>
    </dgm:pt>
    <dgm:pt modelId="{EB2267E5-FE67-6746-8507-89A55E8DF88A}" type="sibTrans" cxnId="{5F6CDF6D-B06A-6141-A5FD-D0B27324FE10}">
      <dgm:prSet/>
      <dgm:spPr/>
      <dgm:t>
        <a:bodyPr/>
        <a:lstStyle/>
        <a:p>
          <a:endParaRPr lang="en-US"/>
        </a:p>
      </dgm:t>
    </dgm:pt>
    <dgm:pt modelId="{6A6CEC8E-799A-D94A-96C4-0ABFC2124756}">
      <dgm:prSet custT="1"/>
      <dgm:spPr/>
      <dgm:t>
        <a:bodyPr/>
        <a:lstStyle/>
        <a:p>
          <a:r>
            <a:rPr lang="en-US" sz="2400" smtClean="0"/>
            <a:t>Untuk mengurangi biaya kuratif, sisi promotif dan preventif harus diperkuat.</a:t>
          </a:r>
          <a:endParaRPr lang="en-US" sz="2400" dirty="0"/>
        </a:p>
      </dgm:t>
    </dgm:pt>
    <dgm:pt modelId="{407E1A75-339C-C546-BDB9-7133A72A6C6C}" type="parTrans" cxnId="{F4DFD5F7-AEF8-0A42-8364-1224B218119E}">
      <dgm:prSet/>
      <dgm:spPr/>
      <dgm:t>
        <a:bodyPr/>
        <a:lstStyle/>
        <a:p>
          <a:endParaRPr lang="en-US"/>
        </a:p>
      </dgm:t>
    </dgm:pt>
    <dgm:pt modelId="{8BD2BB44-66C5-D04D-B124-8A3A10B7A613}" type="sibTrans" cxnId="{F4DFD5F7-AEF8-0A42-8364-1224B218119E}">
      <dgm:prSet/>
      <dgm:spPr/>
      <dgm:t>
        <a:bodyPr/>
        <a:lstStyle/>
        <a:p>
          <a:endParaRPr lang="en-US"/>
        </a:p>
      </dgm:t>
    </dgm:pt>
    <dgm:pt modelId="{A0A9B7EE-EC8D-0946-A51A-16E9CE887D93}">
      <dgm:prSet custT="1"/>
      <dgm:spPr/>
      <dgm:t>
        <a:bodyPr/>
        <a:lstStyle/>
        <a:p>
          <a:r>
            <a:rPr lang="en-US" sz="2000" dirty="0" smtClean="0"/>
            <a:t>UU No. 36 </a:t>
          </a:r>
          <a:r>
            <a:rPr lang="en-US" sz="2000" dirty="0" err="1" smtClean="0"/>
            <a:t>Tahun</a:t>
          </a:r>
          <a:r>
            <a:rPr lang="en-US" sz="2000" dirty="0" smtClean="0"/>
            <a:t> 2009 </a:t>
          </a:r>
          <a:r>
            <a:rPr lang="en-US" sz="2000" dirty="0" err="1" smtClean="0"/>
            <a:t>tentang</a:t>
          </a:r>
          <a:r>
            <a:rPr lang="en-US" sz="2000" dirty="0" smtClean="0"/>
            <a:t> </a:t>
          </a:r>
          <a:r>
            <a:rPr lang="en-US" sz="2000" dirty="0" err="1" smtClean="0"/>
            <a:t>Kesehatan</a:t>
          </a:r>
          <a:r>
            <a:rPr lang="en-US" sz="2000" dirty="0" smtClean="0"/>
            <a:t> </a:t>
          </a:r>
          <a:r>
            <a:rPr lang="en-US" sz="2000" dirty="0" err="1" smtClean="0"/>
            <a:t>Pasal</a:t>
          </a:r>
          <a:r>
            <a:rPr lang="en-US" sz="2000" dirty="0" smtClean="0"/>
            <a:t> 171 </a:t>
          </a:r>
          <a:r>
            <a:rPr lang="en-US" sz="2000" dirty="0" err="1" smtClean="0"/>
            <a:t>menjelaskan</a:t>
          </a:r>
          <a:r>
            <a:rPr lang="en-US" sz="2000" dirty="0" smtClean="0"/>
            <a:t> </a:t>
          </a:r>
          <a:r>
            <a:rPr lang="en-US" sz="2000" dirty="0" err="1" smtClean="0"/>
            <a:t>Besaran</a:t>
          </a:r>
          <a:r>
            <a:rPr lang="en-US" sz="2000" dirty="0" smtClean="0"/>
            <a:t> </a:t>
          </a:r>
          <a:r>
            <a:rPr lang="en-US" sz="2000" dirty="0" err="1" smtClean="0"/>
            <a:t>anggaran</a:t>
          </a:r>
          <a:r>
            <a:rPr lang="en-US" sz="2000" dirty="0" smtClean="0"/>
            <a:t> </a:t>
          </a:r>
          <a:r>
            <a:rPr lang="en-US" sz="2000" dirty="0" err="1" smtClean="0"/>
            <a:t>kesehatan</a:t>
          </a:r>
          <a:r>
            <a:rPr lang="en-US" sz="2000" dirty="0" smtClean="0"/>
            <a:t> </a:t>
          </a:r>
          <a:r>
            <a:rPr lang="en-US" sz="2000" dirty="0" err="1" smtClean="0"/>
            <a:t>diprioritaskan</a:t>
          </a:r>
          <a:r>
            <a:rPr lang="en-US" sz="2000" dirty="0" smtClean="0"/>
            <a:t> </a:t>
          </a:r>
          <a:r>
            <a:rPr lang="en-US" sz="2000" dirty="0" err="1" smtClean="0"/>
            <a:t>untuk</a:t>
          </a:r>
          <a:r>
            <a:rPr lang="en-US" sz="2000" dirty="0" smtClean="0"/>
            <a:t> </a:t>
          </a:r>
          <a:r>
            <a:rPr lang="en-US" sz="2000" dirty="0" err="1" smtClean="0"/>
            <a:t>kepentingan</a:t>
          </a:r>
          <a:r>
            <a:rPr lang="en-US" sz="2000" dirty="0" smtClean="0"/>
            <a:t> </a:t>
          </a:r>
          <a:r>
            <a:rPr lang="en-US" sz="2000" dirty="0" err="1" smtClean="0"/>
            <a:t>pelayanan</a:t>
          </a:r>
          <a:r>
            <a:rPr lang="en-US" sz="2000" dirty="0" smtClean="0"/>
            <a:t> </a:t>
          </a:r>
          <a:r>
            <a:rPr lang="en-US" sz="2000" dirty="0" err="1" smtClean="0"/>
            <a:t>publik</a:t>
          </a:r>
          <a:r>
            <a:rPr lang="en-US" sz="2000" dirty="0" smtClean="0"/>
            <a:t> yang </a:t>
          </a:r>
          <a:r>
            <a:rPr lang="en-US" sz="2000" dirty="0" err="1" smtClean="0"/>
            <a:t>besarannya</a:t>
          </a:r>
          <a:r>
            <a:rPr lang="en-US" sz="2000" dirty="0" smtClean="0"/>
            <a:t> </a:t>
          </a:r>
          <a:r>
            <a:rPr lang="en-US" sz="2000" dirty="0" err="1" smtClean="0"/>
            <a:t>sekurang-kurangnya</a:t>
          </a:r>
          <a:r>
            <a:rPr lang="en-US" sz="2000" dirty="0" smtClean="0"/>
            <a:t> 2/3 (</a:t>
          </a:r>
          <a:r>
            <a:rPr lang="en-US" sz="2000" dirty="0" err="1" smtClean="0"/>
            <a:t>dua</a:t>
          </a:r>
          <a:r>
            <a:rPr lang="en-US" sz="2000" dirty="0" smtClean="0"/>
            <a:t> </a:t>
          </a:r>
          <a:r>
            <a:rPr lang="en-US" sz="2000" dirty="0" err="1" smtClean="0"/>
            <a:t>pertiga</a:t>
          </a:r>
          <a:r>
            <a:rPr lang="en-US" sz="2000" dirty="0" smtClean="0"/>
            <a:t>) </a:t>
          </a:r>
          <a:r>
            <a:rPr lang="en-US" sz="2000" dirty="0" err="1" smtClean="0"/>
            <a:t>dari</a:t>
          </a:r>
          <a:r>
            <a:rPr lang="en-US" sz="2000" dirty="0" smtClean="0"/>
            <a:t> </a:t>
          </a:r>
          <a:r>
            <a:rPr lang="en-US" sz="2000" dirty="0" err="1" smtClean="0"/>
            <a:t>anggaran</a:t>
          </a:r>
          <a:r>
            <a:rPr lang="en-US" sz="2000" dirty="0" smtClean="0"/>
            <a:t> </a:t>
          </a:r>
          <a:r>
            <a:rPr lang="en-US" sz="2000" dirty="0" err="1" smtClean="0"/>
            <a:t>kesehatan</a:t>
          </a:r>
          <a:r>
            <a:rPr lang="en-US" sz="2000" dirty="0" smtClean="0"/>
            <a:t> </a:t>
          </a:r>
          <a:r>
            <a:rPr lang="en-US" sz="2000" dirty="0" err="1" smtClean="0"/>
            <a:t>dalam</a:t>
          </a:r>
          <a:r>
            <a:rPr lang="en-US" sz="2000" dirty="0" smtClean="0"/>
            <a:t> </a:t>
          </a:r>
          <a:r>
            <a:rPr lang="en-US" sz="2000" dirty="0" err="1" smtClean="0"/>
            <a:t>anggaran</a:t>
          </a:r>
          <a:r>
            <a:rPr lang="en-US" sz="2000" dirty="0" smtClean="0"/>
            <a:t> </a:t>
          </a:r>
          <a:r>
            <a:rPr lang="en-US" sz="2000" dirty="0" err="1" smtClean="0"/>
            <a:t>pendapatan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belanja</a:t>
          </a:r>
          <a:r>
            <a:rPr lang="en-US" sz="2000" dirty="0" smtClean="0"/>
            <a:t> </a:t>
          </a:r>
          <a:r>
            <a:rPr lang="en-US" sz="2000" dirty="0" err="1" smtClean="0"/>
            <a:t>negara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anggaran</a:t>
          </a:r>
          <a:r>
            <a:rPr lang="en-US" sz="2000" dirty="0" smtClean="0"/>
            <a:t> </a:t>
          </a:r>
          <a:r>
            <a:rPr lang="en-US" sz="2000" dirty="0" err="1" smtClean="0"/>
            <a:t>pendapatan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belanja</a:t>
          </a:r>
          <a:r>
            <a:rPr lang="en-US" sz="2000" dirty="0" smtClean="0"/>
            <a:t> </a:t>
          </a:r>
          <a:r>
            <a:rPr lang="en-US" sz="2000" dirty="0" err="1" smtClean="0"/>
            <a:t>daerah</a:t>
          </a:r>
          <a:r>
            <a:rPr lang="en-US" sz="2000" dirty="0" smtClean="0"/>
            <a:t>.</a:t>
          </a:r>
          <a:r>
            <a:rPr lang="en-US" sz="2000" dirty="0" smtClean="0">
              <a:effectLst/>
            </a:rPr>
            <a:t> </a:t>
          </a:r>
          <a:endParaRPr lang="en-US" sz="2000" dirty="0"/>
        </a:p>
      </dgm:t>
    </dgm:pt>
    <dgm:pt modelId="{462CAD82-94E1-3049-9F09-648906A0491C}" type="parTrans" cxnId="{D0D51A3A-12BF-6943-A27C-0A588477B475}">
      <dgm:prSet/>
      <dgm:spPr/>
      <dgm:t>
        <a:bodyPr/>
        <a:lstStyle/>
        <a:p>
          <a:endParaRPr lang="en-US"/>
        </a:p>
      </dgm:t>
    </dgm:pt>
    <dgm:pt modelId="{3C340225-05F5-5C41-9FC8-A335309F51FD}" type="sibTrans" cxnId="{D0D51A3A-12BF-6943-A27C-0A588477B475}">
      <dgm:prSet/>
      <dgm:spPr/>
      <dgm:t>
        <a:bodyPr/>
        <a:lstStyle/>
        <a:p>
          <a:endParaRPr lang="en-US"/>
        </a:p>
      </dgm:t>
    </dgm:pt>
    <dgm:pt modelId="{245402EC-7E56-EF4C-9E06-424F9C76021E}" type="pres">
      <dgm:prSet presAssocID="{D805A937-6CD2-7740-A9AA-5EB5D599BB72}" presName="Name0" presStyleCnt="0">
        <dgm:presLayoutVars>
          <dgm:chMax val="7"/>
          <dgm:chPref val="7"/>
          <dgm:dir/>
        </dgm:presLayoutVars>
      </dgm:prSet>
      <dgm:spPr/>
    </dgm:pt>
    <dgm:pt modelId="{EF39DF27-D28D-5547-88B5-4AA1AAC76FE3}" type="pres">
      <dgm:prSet presAssocID="{D805A937-6CD2-7740-A9AA-5EB5D599BB72}" presName="Name1" presStyleCnt="0"/>
      <dgm:spPr/>
    </dgm:pt>
    <dgm:pt modelId="{750477EE-9DAC-8149-8973-567EC4D7A308}" type="pres">
      <dgm:prSet presAssocID="{D805A937-6CD2-7740-A9AA-5EB5D599BB72}" presName="cycle" presStyleCnt="0"/>
      <dgm:spPr/>
    </dgm:pt>
    <dgm:pt modelId="{90B09D5C-BB88-1C4C-B60A-71BABE5A15F5}" type="pres">
      <dgm:prSet presAssocID="{D805A937-6CD2-7740-A9AA-5EB5D599BB72}" presName="srcNode" presStyleLbl="node1" presStyleIdx="0" presStyleCnt="3"/>
      <dgm:spPr/>
    </dgm:pt>
    <dgm:pt modelId="{A57129A5-F51C-7440-B0D4-0249CF6B6188}" type="pres">
      <dgm:prSet presAssocID="{D805A937-6CD2-7740-A9AA-5EB5D599BB72}" presName="conn" presStyleLbl="parChTrans1D2" presStyleIdx="0" presStyleCnt="1"/>
      <dgm:spPr/>
    </dgm:pt>
    <dgm:pt modelId="{EF27A3EA-A34A-B041-87A7-E6E7C7B467FC}" type="pres">
      <dgm:prSet presAssocID="{D805A937-6CD2-7740-A9AA-5EB5D599BB72}" presName="extraNode" presStyleLbl="node1" presStyleIdx="0" presStyleCnt="3"/>
      <dgm:spPr/>
    </dgm:pt>
    <dgm:pt modelId="{E2C892AA-21F1-0741-A19B-D0E5CD289436}" type="pres">
      <dgm:prSet presAssocID="{D805A937-6CD2-7740-A9AA-5EB5D599BB72}" presName="dstNode" presStyleLbl="node1" presStyleIdx="0" presStyleCnt="3"/>
      <dgm:spPr/>
    </dgm:pt>
    <dgm:pt modelId="{4961A9A8-AA1E-5E4D-96B2-75E2842B8FEB}" type="pres">
      <dgm:prSet presAssocID="{AD95B04C-1950-DB4C-995E-153D50BCE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EAB32-6A61-504B-B885-0412AA927237}" type="pres">
      <dgm:prSet presAssocID="{AD95B04C-1950-DB4C-995E-153D50BCE73C}" presName="accent_1" presStyleCnt="0"/>
      <dgm:spPr/>
    </dgm:pt>
    <dgm:pt modelId="{DBCFC8BD-AB03-C04C-BF2B-B0471E0E625C}" type="pres">
      <dgm:prSet presAssocID="{AD95B04C-1950-DB4C-995E-153D50BCE73C}" presName="accentRepeatNode" presStyleLbl="solidFgAcc1" presStyleIdx="0" presStyleCnt="3"/>
      <dgm:spPr/>
    </dgm:pt>
    <dgm:pt modelId="{EF67FECC-DC19-9D41-85A5-3C1AFC7D050B}" type="pres">
      <dgm:prSet presAssocID="{6A6CEC8E-799A-D94A-96C4-0ABFC2124756}" presName="text_2" presStyleLbl="node1" presStyleIdx="1" presStyleCnt="3">
        <dgm:presLayoutVars>
          <dgm:bulletEnabled val="1"/>
        </dgm:presLayoutVars>
      </dgm:prSet>
      <dgm:spPr/>
    </dgm:pt>
    <dgm:pt modelId="{A4180DF8-91CD-F947-BBA8-FF27F634B2A7}" type="pres">
      <dgm:prSet presAssocID="{6A6CEC8E-799A-D94A-96C4-0ABFC2124756}" presName="accent_2" presStyleCnt="0"/>
      <dgm:spPr/>
    </dgm:pt>
    <dgm:pt modelId="{9DBD5F5F-46F5-164A-B4C6-0CEBE0BB2A6C}" type="pres">
      <dgm:prSet presAssocID="{6A6CEC8E-799A-D94A-96C4-0ABFC2124756}" presName="accentRepeatNode" presStyleLbl="solidFgAcc1" presStyleIdx="1" presStyleCnt="3"/>
      <dgm:spPr/>
    </dgm:pt>
    <dgm:pt modelId="{2F1495FB-2BBF-3248-BA9C-08F568AA770C}" type="pres">
      <dgm:prSet presAssocID="{A0A9B7EE-EC8D-0946-A51A-16E9CE887D93}" presName="text_3" presStyleLbl="node1" presStyleIdx="2" presStyleCnt="3">
        <dgm:presLayoutVars>
          <dgm:bulletEnabled val="1"/>
        </dgm:presLayoutVars>
      </dgm:prSet>
      <dgm:spPr/>
    </dgm:pt>
    <dgm:pt modelId="{E3BF4A62-6A22-E046-B85E-D47EDDF4FF95}" type="pres">
      <dgm:prSet presAssocID="{A0A9B7EE-EC8D-0946-A51A-16E9CE887D93}" presName="accent_3" presStyleCnt="0"/>
      <dgm:spPr/>
    </dgm:pt>
    <dgm:pt modelId="{32D1AB8E-C767-9741-918E-376F2B2A720A}" type="pres">
      <dgm:prSet presAssocID="{A0A9B7EE-EC8D-0946-A51A-16E9CE887D93}" presName="accentRepeatNode" presStyleLbl="solidFgAcc1" presStyleIdx="2" presStyleCnt="3"/>
      <dgm:spPr/>
    </dgm:pt>
  </dgm:ptLst>
  <dgm:cxnLst>
    <dgm:cxn modelId="{6468D62A-E604-ED4E-A62A-F0C692843A75}" type="presOf" srcId="{AD95B04C-1950-DB4C-995E-153D50BCE73C}" destId="{4961A9A8-AA1E-5E4D-96B2-75E2842B8FEB}" srcOrd="0" destOrd="0" presId="urn:microsoft.com/office/officeart/2008/layout/VerticalCurvedList"/>
    <dgm:cxn modelId="{F4DFD5F7-AEF8-0A42-8364-1224B218119E}" srcId="{D805A937-6CD2-7740-A9AA-5EB5D599BB72}" destId="{6A6CEC8E-799A-D94A-96C4-0ABFC2124756}" srcOrd="1" destOrd="0" parTransId="{407E1A75-339C-C546-BDB9-7133A72A6C6C}" sibTransId="{8BD2BB44-66C5-D04D-B124-8A3A10B7A613}"/>
    <dgm:cxn modelId="{D0D51A3A-12BF-6943-A27C-0A588477B475}" srcId="{D805A937-6CD2-7740-A9AA-5EB5D599BB72}" destId="{A0A9B7EE-EC8D-0946-A51A-16E9CE887D93}" srcOrd="2" destOrd="0" parTransId="{462CAD82-94E1-3049-9F09-648906A0491C}" sibTransId="{3C340225-05F5-5C41-9FC8-A335309F51FD}"/>
    <dgm:cxn modelId="{F549239F-9182-7E46-8456-72AABA18839F}" type="presOf" srcId="{D805A937-6CD2-7740-A9AA-5EB5D599BB72}" destId="{245402EC-7E56-EF4C-9E06-424F9C76021E}" srcOrd="0" destOrd="0" presId="urn:microsoft.com/office/officeart/2008/layout/VerticalCurvedList"/>
    <dgm:cxn modelId="{31366961-F23A-594B-BE9E-B64468AD0D7C}" type="presOf" srcId="{A0A9B7EE-EC8D-0946-A51A-16E9CE887D93}" destId="{2F1495FB-2BBF-3248-BA9C-08F568AA770C}" srcOrd="0" destOrd="0" presId="urn:microsoft.com/office/officeart/2008/layout/VerticalCurvedList"/>
    <dgm:cxn modelId="{5F6CDF6D-B06A-6141-A5FD-D0B27324FE10}" srcId="{D805A937-6CD2-7740-A9AA-5EB5D599BB72}" destId="{AD95B04C-1950-DB4C-995E-153D50BCE73C}" srcOrd="0" destOrd="0" parTransId="{49089D03-05C4-F84E-9609-31F21938F5D1}" sibTransId="{EB2267E5-FE67-6746-8507-89A55E8DF88A}"/>
    <dgm:cxn modelId="{1C51C513-3CAE-0F40-91E3-62A42864D9F6}" type="presOf" srcId="{6A6CEC8E-799A-D94A-96C4-0ABFC2124756}" destId="{EF67FECC-DC19-9D41-85A5-3C1AFC7D050B}" srcOrd="0" destOrd="0" presId="urn:microsoft.com/office/officeart/2008/layout/VerticalCurvedList"/>
    <dgm:cxn modelId="{1249125D-A569-DC49-854F-317DB86EEAA1}" type="presOf" srcId="{EB2267E5-FE67-6746-8507-89A55E8DF88A}" destId="{A57129A5-F51C-7440-B0D4-0249CF6B6188}" srcOrd="0" destOrd="0" presId="urn:microsoft.com/office/officeart/2008/layout/VerticalCurvedList"/>
    <dgm:cxn modelId="{1A7504B6-2B63-B442-AE96-54C07C2F6E21}" type="presParOf" srcId="{245402EC-7E56-EF4C-9E06-424F9C76021E}" destId="{EF39DF27-D28D-5547-88B5-4AA1AAC76FE3}" srcOrd="0" destOrd="0" presId="urn:microsoft.com/office/officeart/2008/layout/VerticalCurvedList"/>
    <dgm:cxn modelId="{0112EA58-0045-A543-BA74-26D4E12237F0}" type="presParOf" srcId="{EF39DF27-D28D-5547-88B5-4AA1AAC76FE3}" destId="{750477EE-9DAC-8149-8973-567EC4D7A308}" srcOrd="0" destOrd="0" presId="urn:microsoft.com/office/officeart/2008/layout/VerticalCurvedList"/>
    <dgm:cxn modelId="{1ED7B2DC-48E1-4D45-B172-F5FB6A127EFB}" type="presParOf" srcId="{750477EE-9DAC-8149-8973-567EC4D7A308}" destId="{90B09D5C-BB88-1C4C-B60A-71BABE5A15F5}" srcOrd="0" destOrd="0" presId="urn:microsoft.com/office/officeart/2008/layout/VerticalCurvedList"/>
    <dgm:cxn modelId="{5319E501-4B1E-C94D-BAE8-2F1F3F991D1C}" type="presParOf" srcId="{750477EE-9DAC-8149-8973-567EC4D7A308}" destId="{A57129A5-F51C-7440-B0D4-0249CF6B6188}" srcOrd="1" destOrd="0" presId="urn:microsoft.com/office/officeart/2008/layout/VerticalCurvedList"/>
    <dgm:cxn modelId="{67E7CB84-EA3D-3A4E-8BF2-BA006EEA51D0}" type="presParOf" srcId="{750477EE-9DAC-8149-8973-567EC4D7A308}" destId="{EF27A3EA-A34A-B041-87A7-E6E7C7B467FC}" srcOrd="2" destOrd="0" presId="urn:microsoft.com/office/officeart/2008/layout/VerticalCurvedList"/>
    <dgm:cxn modelId="{5D5ED75A-6994-A64A-B932-FE7B4B79A7A1}" type="presParOf" srcId="{750477EE-9DAC-8149-8973-567EC4D7A308}" destId="{E2C892AA-21F1-0741-A19B-D0E5CD289436}" srcOrd="3" destOrd="0" presId="urn:microsoft.com/office/officeart/2008/layout/VerticalCurvedList"/>
    <dgm:cxn modelId="{5422B7EF-F379-EA46-824E-3AAA3B0DBC96}" type="presParOf" srcId="{EF39DF27-D28D-5547-88B5-4AA1AAC76FE3}" destId="{4961A9A8-AA1E-5E4D-96B2-75E2842B8FEB}" srcOrd="1" destOrd="0" presId="urn:microsoft.com/office/officeart/2008/layout/VerticalCurvedList"/>
    <dgm:cxn modelId="{82D1DA74-E53F-5B4D-9785-217798E8A19E}" type="presParOf" srcId="{EF39DF27-D28D-5547-88B5-4AA1AAC76FE3}" destId="{E67EAB32-6A61-504B-B885-0412AA927237}" srcOrd="2" destOrd="0" presId="urn:microsoft.com/office/officeart/2008/layout/VerticalCurvedList"/>
    <dgm:cxn modelId="{746AF09E-265F-B648-AF5C-08E4EEE311AC}" type="presParOf" srcId="{E67EAB32-6A61-504B-B885-0412AA927237}" destId="{DBCFC8BD-AB03-C04C-BF2B-B0471E0E625C}" srcOrd="0" destOrd="0" presId="urn:microsoft.com/office/officeart/2008/layout/VerticalCurvedList"/>
    <dgm:cxn modelId="{28CD5E87-E71D-6E45-9972-C407BCA89604}" type="presParOf" srcId="{EF39DF27-D28D-5547-88B5-4AA1AAC76FE3}" destId="{EF67FECC-DC19-9D41-85A5-3C1AFC7D050B}" srcOrd="3" destOrd="0" presId="urn:microsoft.com/office/officeart/2008/layout/VerticalCurvedList"/>
    <dgm:cxn modelId="{728863F7-1D71-4E4E-86A4-D02379033270}" type="presParOf" srcId="{EF39DF27-D28D-5547-88B5-4AA1AAC76FE3}" destId="{A4180DF8-91CD-F947-BBA8-FF27F634B2A7}" srcOrd="4" destOrd="0" presId="urn:microsoft.com/office/officeart/2008/layout/VerticalCurvedList"/>
    <dgm:cxn modelId="{30A2EF28-84B3-974F-B24C-A6F52408AE3D}" type="presParOf" srcId="{A4180DF8-91CD-F947-BBA8-FF27F634B2A7}" destId="{9DBD5F5F-46F5-164A-B4C6-0CEBE0BB2A6C}" srcOrd="0" destOrd="0" presId="urn:microsoft.com/office/officeart/2008/layout/VerticalCurvedList"/>
    <dgm:cxn modelId="{24DAC9A0-9118-6A4B-A890-82011FF16FD1}" type="presParOf" srcId="{EF39DF27-D28D-5547-88B5-4AA1AAC76FE3}" destId="{2F1495FB-2BBF-3248-BA9C-08F568AA770C}" srcOrd="5" destOrd="0" presId="urn:microsoft.com/office/officeart/2008/layout/VerticalCurvedList"/>
    <dgm:cxn modelId="{6D79628A-FB73-2A4F-88D7-5AA30714878F}" type="presParOf" srcId="{EF39DF27-D28D-5547-88B5-4AA1AAC76FE3}" destId="{E3BF4A62-6A22-E046-B85E-D47EDDF4FF95}" srcOrd="6" destOrd="0" presId="urn:microsoft.com/office/officeart/2008/layout/VerticalCurvedList"/>
    <dgm:cxn modelId="{C1139EE8-4F63-594F-9B9D-07F80F11462A}" type="presParOf" srcId="{E3BF4A62-6A22-E046-B85E-D47EDDF4FF95}" destId="{32D1AB8E-C767-9741-918E-376F2B2A72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129A5-F51C-7440-B0D4-0249CF6B6188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61A9A8-AA1E-5E4D-96B2-75E2842B8FEB}">
      <dsp:nvSpPr>
        <dsp:cNvPr id="0" name=""/>
        <dsp:cNvSpPr/>
      </dsp:nvSpPr>
      <dsp:spPr>
        <a:xfrm>
          <a:off x="752110" y="541866"/>
          <a:ext cx="9909077" cy="1083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Dalam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pembangunan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kesehatan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sisi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preventif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kuratif</a:t>
          </a:r>
          <a:r>
            <a:rPr lang="en-US" sz="2400" kern="1200" dirty="0" smtClean="0"/>
            <a:t>. </a:t>
          </a:r>
          <a:endParaRPr lang="en-US" sz="2400" kern="1200" dirty="0"/>
        </a:p>
      </dsp:txBody>
      <dsp:txXfrm>
        <a:off x="752110" y="541866"/>
        <a:ext cx="9909077" cy="1083733"/>
      </dsp:txXfrm>
    </dsp:sp>
    <dsp:sp modelId="{DBCFC8BD-AB03-C04C-BF2B-B0471E0E625C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7FECC-DC19-9D41-85A5-3C1AFC7D050B}">
      <dsp:nvSpPr>
        <dsp:cNvPr id="0" name=""/>
        <dsp:cNvSpPr/>
      </dsp:nvSpPr>
      <dsp:spPr>
        <a:xfrm>
          <a:off x="1146048" y="2167466"/>
          <a:ext cx="9515140" cy="1083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Untuk mengurangi biaya kuratif, sisi promotif dan preventif harus diperkuat.</a:t>
          </a:r>
          <a:endParaRPr lang="en-US" sz="2400" kern="1200" dirty="0"/>
        </a:p>
      </dsp:txBody>
      <dsp:txXfrm>
        <a:off x="1146048" y="2167466"/>
        <a:ext cx="9515140" cy="1083733"/>
      </dsp:txXfrm>
    </dsp:sp>
    <dsp:sp modelId="{9DBD5F5F-46F5-164A-B4C6-0CEBE0BB2A6C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495FB-2BBF-3248-BA9C-08F568AA770C}">
      <dsp:nvSpPr>
        <dsp:cNvPr id="0" name=""/>
        <dsp:cNvSpPr/>
      </dsp:nvSpPr>
      <dsp:spPr>
        <a:xfrm>
          <a:off x="752110" y="3793066"/>
          <a:ext cx="9909077" cy="1083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UU No. 36 </a:t>
          </a:r>
          <a:r>
            <a:rPr lang="en-US" sz="2000" kern="1200" dirty="0" err="1" smtClean="0"/>
            <a:t>Tahun</a:t>
          </a:r>
          <a:r>
            <a:rPr lang="en-US" sz="2000" kern="1200" dirty="0" smtClean="0"/>
            <a:t> 2009 </a:t>
          </a:r>
          <a:r>
            <a:rPr lang="en-US" sz="2000" kern="1200" dirty="0" err="1" smtClean="0"/>
            <a:t>tentang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Kesehatan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Pasal</a:t>
          </a:r>
          <a:r>
            <a:rPr lang="en-US" sz="2000" kern="1200" dirty="0" smtClean="0"/>
            <a:t> 171 </a:t>
          </a:r>
          <a:r>
            <a:rPr lang="en-US" sz="2000" kern="1200" dirty="0" err="1" smtClean="0"/>
            <a:t>menjelaskan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Besaran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anggaran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kesehatan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diprioritaskan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kepentingan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pelayanan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publik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besarannya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sekurang-kurangnya</a:t>
          </a:r>
          <a:r>
            <a:rPr lang="en-US" sz="2000" kern="1200" dirty="0" smtClean="0"/>
            <a:t> 2/3 (</a:t>
          </a:r>
          <a:r>
            <a:rPr lang="en-US" sz="2000" kern="1200" dirty="0" err="1" smtClean="0"/>
            <a:t>dua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pertiga</a:t>
          </a:r>
          <a:r>
            <a:rPr lang="en-US" sz="2000" kern="1200" dirty="0" smtClean="0"/>
            <a:t>) </a:t>
          </a:r>
          <a:r>
            <a:rPr lang="en-US" sz="2000" kern="1200" dirty="0" err="1" smtClean="0"/>
            <a:t>dari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anggaran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kesehatan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dalam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anggaran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pendapatan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belanja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negara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anggaran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pendapatan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belanja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daerah</a:t>
          </a:r>
          <a:r>
            <a:rPr lang="en-US" sz="2000" kern="1200" dirty="0" smtClean="0"/>
            <a:t>.</a:t>
          </a:r>
          <a:r>
            <a:rPr lang="en-US" sz="2000" kern="1200" dirty="0" smtClean="0">
              <a:effectLst/>
            </a:rPr>
            <a:t> </a:t>
          </a:r>
          <a:endParaRPr lang="en-US" sz="2000" kern="1200" dirty="0"/>
        </a:p>
      </dsp:txBody>
      <dsp:txXfrm>
        <a:off x="752110" y="3793066"/>
        <a:ext cx="9909077" cy="1083733"/>
      </dsp:txXfrm>
    </dsp:sp>
    <dsp:sp modelId="{32D1AB8E-C767-9741-918E-376F2B2A720A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30D41-1015-5847-B3FF-F7B51D74CEE6}" type="datetimeFigureOut">
              <a:rPr lang="en-US" smtClean="0"/>
              <a:t>8/21/17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9D0DD-72C3-FB4D-8146-E5E5048B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3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76D4-C92B-4461-AC13-74B30F456A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46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76D4-C92B-4461-AC13-74B30F456A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52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76D4-C92B-4461-AC13-74B30F456A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1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76D4-C92B-4461-AC13-74B30F456A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87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76D4-C92B-4461-AC13-74B30F456A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0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76D4-C92B-4461-AC13-74B30F456A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5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76D4-C92B-4461-AC13-74B30F456A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3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DEE6-282A-7C47-8D98-CE02D73154D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7F78-027C-E242-AC72-417DDF0E4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3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DEE6-282A-7C47-8D98-CE02D73154D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7F78-027C-E242-AC72-417DDF0E4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DEE6-282A-7C47-8D98-CE02D73154D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7F78-027C-E242-AC72-417DDF0E4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DEE6-282A-7C47-8D98-CE02D73154D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7F78-027C-E242-AC72-417DDF0E4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4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DEE6-282A-7C47-8D98-CE02D73154D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7F78-027C-E242-AC72-417DDF0E4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9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DEE6-282A-7C47-8D98-CE02D73154D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7F78-027C-E242-AC72-417DDF0E4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6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DEE6-282A-7C47-8D98-CE02D73154D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7F78-027C-E242-AC72-417DDF0E4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DEE6-282A-7C47-8D98-CE02D73154D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7F78-027C-E242-AC72-417DDF0E4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0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DEE6-282A-7C47-8D98-CE02D73154D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7F78-027C-E242-AC72-417DDF0E4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DEE6-282A-7C47-8D98-CE02D73154D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7F78-027C-E242-AC72-417DDF0E4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1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DEE6-282A-7C47-8D98-CE02D73154D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7F78-027C-E242-AC72-417DDF0E4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1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DEE6-282A-7C47-8D98-CE02D73154D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A7F78-027C-E242-AC72-417DDF0E4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9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sekretariatpmu@yaho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Talkshow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Advokasi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Promosi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Sanitasi</a:t>
            </a:r>
            <a:r>
              <a:rPr lang="en-US" dirty="0" smtClean="0"/>
              <a:t> </a:t>
            </a:r>
            <a:r>
              <a:rPr lang="en-US" dirty="0" err="1" smtClean="0"/>
              <a:t>Layak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6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investasi_sanitasi1519.pdf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826"/>
          <a:stretch/>
        </p:blipFill>
        <p:spPr>
          <a:xfrm>
            <a:off x="3478639" y="1939813"/>
            <a:ext cx="8789682" cy="4130123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0042902" y="18738"/>
            <a:ext cx="2131294" cy="1309622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b">
            <a:noAutofit/>
          </a:bodyPr>
          <a:lstStyle/>
          <a:p>
            <a:pPr algn="r"/>
            <a:r>
              <a:rPr lang="en-US" sz="1800" b="1" dirty="0" err="1" smtClean="0"/>
              <a:t>Peran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Pokja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dalam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Advokasi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Promosi</a:t>
            </a:r>
            <a:endParaRPr lang="en-US" sz="1800" b="1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5654" y="6050103"/>
            <a:ext cx="12159413" cy="72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100" dirty="0"/>
              <a:t>APBN dapat dipenuhi dari Kementerian PUPR (Ditjen Cipta Karya), Kementerian Kesehatan (Ditjen Kesehatan Masyarakat), Kementerian LHK, Kementerian Desa dan PDTT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2586" y="208711"/>
            <a:ext cx="9968751" cy="11099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/>
              <a:t>Kebutuhan</a:t>
            </a:r>
            <a:r>
              <a:rPr lang="en-US" sz="3200" b="1" dirty="0"/>
              <a:t> Dana </a:t>
            </a:r>
            <a:r>
              <a:rPr lang="en-US" sz="3200" b="1" dirty="0" err="1"/>
              <a:t>Pencapaian</a:t>
            </a:r>
            <a:r>
              <a:rPr lang="en-US" sz="3200" b="1" dirty="0"/>
              <a:t> Target </a:t>
            </a:r>
            <a:r>
              <a:rPr lang="en-US" sz="3200" b="1" dirty="0" smtClean="0"/>
              <a:t>Air </a:t>
            </a:r>
            <a:r>
              <a:rPr lang="en-US" sz="3200" b="1" dirty="0" err="1"/>
              <a:t>Minum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Sanitasi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30996" y="18737"/>
            <a:ext cx="2743200" cy="365125"/>
          </a:xfrm>
        </p:spPr>
        <p:txBody>
          <a:bodyPr/>
          <a:lstStyle/>
          <a:p>
            <a:fld id="{27EEF0E7-E9A6-46E0-AE3B-70814344E167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256054" y="2022461"/>
            <a:ext cx="2051877" cy="14154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44513" y="1561048"/>
            <a:ext cx="21955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Rp</a:t>
            </a:r>
            <a:r>
              <a:rPr lang="en-US" sz="2000" dirty="0">
                <a:latin typeface="Arial Rounded MT Bold" pitchFamily="34" charset="0"/>
              </a:rPr>
              <a:t> 275 T*</a:t>
            </a:r>
            <a:endParaRPr lang="id-ID" sz="2000" dirty="0">
              <a:latin typeface="Arial Rounded MT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26735" y="1544672"/>
            <a:ext cx="2555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 Rounded MT Bold" pitchFamily="34" charset="0"/>
              </a:rPr>
              <a:t>Rp</a:t>
            </a:r>
            <a:r>
              <a:rPr lang="en-US" sz="2000" dirty="0">
                <a:latin typeface="Arial Rounded MT Bold" pitchFamily="34" charset="0"/>
              </a:rPr>
              <a:t> 273,7 T*</a:t>
            </a:r>
            <a:endParaRPr lang="id-ID" sz="2000" dirty="0">
              <a:latin typeface="Arial Rounded MT Bold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031418" y="6235925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*) </a:t>
            </a:r>
            <a:r>
              <a:rPr lang="en-US" sz="1200" dirty="0" err="1"/>
              <a:t>estimasi</a:t>
            </a:r>
            <a:r>
              <a:rPr lang="en-US" sz="1200" dirty="0"/>
              <a:t> </a:t>
            </a:r>
            <a:r>
              <a:rPr lang="en-US" sz="1200" dirty="0" err="1"/>
              <a:t>kebutuhan</a:t>
            </a:r>
            <a:r>
              <a:rPr lang="en-US" sz="1200" dirty="0"/>
              <a:t> </a:t>
            </a:r>
            <a:r>
              <a:rPr lang="en-US" sz="1200" dirty="0" err="1"/>
              <a:t>pendanaan</a:t>
            </a:r>
            <a:r>
              <a:rPr lang="en-US" sz="1200" dirty="0"/>
              <a:t> 2015-2019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pencapaian</a:t>
            </a:r>
            <a:r>
              <a:rPr lang="en-US" sz="1200" dirty="0"/>
              <a:t> </a:t>
            </a:r>
            <a:r>
              <a:rPr lang="en-US" sz="1200" dirty="0" err="1"/>
              <a:t>akses</a:t>
            </a:r>
            <a:r>
              <a:rPr lang="en-US" sz="1200" dirty="0"/>
              <a:t> universal air </a:t>
            </a:r>
            <a:r>
              <a:rPr lang="en-US" sz="1200" dirty="0" err="1"/>
              <a:t>minum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sanitasi</a:t>
            </a:r>
            <a:r>
              <a:rPr lang="en-US" sz="1200" dirty="0"/>
              <a:t> 2019</a:t>
            </a:r>
            <a:endParaRPr lang="id-ID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061498" y="1531307"/>
            <a:ext cx="1148841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SANITASI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95365" y="1541036"/>
            <a:ext cx="141256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AIR MINUM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446224" y="1476578"/>
            <a:ext cx="0" cy="399743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553928" y="2311875"/>
            <a:ext cx="1867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</a:rPr>
              <a:t>Total </a:t>
            </a:r>
            <a:r>
              <a:rPr lang="en-US" sz="1600" dirty="0" err="1" smtClean="0">
                <a:latin typeface="Arial Rounded MT Bold" pitchFamily="34" charset="0"/>
              </a:rPr>
              <a:t>Rp</a:t>
            </a:r>
            <a:r>
              <a:rPr lang="en-US" sz="1600" dirty="0" smtClean="0">
                <a:latin typeface="Arial Rounded MT Bold" pitchFamily="34" charset="0"/>
              </a:rPr>
              <a:t> 202,4 T</a:t>
            </a:r>
            <a:endParaRPr lang="id-ID" sz="1600" dirty="0">
              <a:latin typeface="Arial Rounded MT Bold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45127" y="2298843"/>
            <a:ext cx="17942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 Rounded MT Bold" pitchFamily="34" charset="0"/>
              </a:rPr>
              <a:t>Total </a:t>
            </a:r>
            <a:r>
              <a:rPr lang="en-US" sz="1600" dirty="0" err="1">
                <a:latin typeface="Arial Rounded MT Bold" pitchFamily="34" charset="0"/>
              </a:rPr>
              <a:t>Rp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smtClean="0">
                <a:latin typeface="Arial Rounded MT Bold" pitchFamily="34" charset="0"/>
              </a:rPr>
              <a:t>57,6 T</a:t>
            </a:r>
            <a:endParaRPr lang="id-ID" sz="1600" dirty="0">
              <a:latin typeface="Arial Rounded MT Bold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250205" y="2379170"/>
            <a:ext cx="17842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 Rounded MT Bold" pitchFamily="34" charset="0"/>
              </a:rPr>
              <a:t>Total </a:t>
            </a:r>
            <a:r>
              <a:rPr lang="en-US" sz="1600" dirty="0" err="1">
                <a:latin typeface="Arial Rounded MT Bold" pitchFamily="34" charset="0"/>
              </a:rPr>
              <a:t>Rp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smtClean="0">
                <a:latin typeface="Arial Rounded MT Bold" pitchFamily="34" charset="0"/>
              </a:rPr>
              <a:t>13,7 T</a:t>
            </a:r>
            <a:endParaRPr lang="id-ID" sz="1600" dirty="0">
              <a:latin typeface="Arial Rounded MT Bold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2" y="2478921"/>
            <a:ext cx="4103316" cy="275387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3805947" y="2064761"/>
            <a:ext cx="186755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</a:rPr>
              <a:t>Air </a:t>
            </a:r>
            <a:r>
              <a:rPr lang="en-US" sz="1600" dirty="0" err="1" smtClean="0">
                <a:latin typeface="Arial Rounded MT Bold" pitchFamily="34" charset="0"/>
              </a:rPr>
              <a:t>Limbah</a:t>
            </a:r>
            <a:endParaRPr lang="id-ID" sz="1600" dirty="0">
              <a:latin typeface="Arial Rounded MT Bold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89204" y="2056456"/>
            <a:ext cx="186755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Arial Rounded MT Bold" pitchFamily="34" charset="0"/>
              </a:rPr>
              <a:t>Persampahan</a:t>
            </a:r>
            <a:endParaRPr lang="id-ID" sz="1600" dirty="0">
              <a:latin typeface="Arial Rounded MT Bold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522073" y="2086057"/>
            <a:ext cx="186755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Arial Rounded MT Bold" pitchFamily="34" charset="0"/>
              </a:rPr>
              <a:t>Drainase</a:t>
            </a:r>
            <a:endParaRPr lang="id-ID" sz="1600" dirty="0">
              <a:latin typeface="Arial Rounded MT Bold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92958" y="5232795"/>
            <a:ext cx="186755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</a:rPr>
              <a:t>APBN</a:t>
            </a:r>
            <a:endParaRPr lang="id-ID" sz="1600" dirty="0">
              <a:latin typeface="Arial Rounded MT Bold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350738" y="5535574"/>
            <a:ext cx="227844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Arial Rounded MT Bold" pitchFamily="34" charset="0"/>
              </a:rPr>
              <a:t>Pengguna</a:t>
            </a:r>
            <a:r>
              <a:rPr lang="en-US" sz="1600" dirty="0" smtClean="0">
                <a:latin typeface="Arial Rounded MT Bold" pitchFamily="34" charset="0"/>
              </a:rPr>
              <a:t>/</a:t>
            </a:r>
            <a:r>
              <a:rPr lang="en-US" sz="1600" dirty="0" err="1" smtClean="0">
                <a:latin typeface="Arial Rounded MT Bold" pitchFamily="34" charset="0"/>
              </a:rPr>
              <a:t>Komunitas</a:t>
            </a:r>
            <a:endParaRPr lang="id-ID" sz="1600" dirty="0">
              <a:latin typeface="Arial Rounded MT Bold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98056" y="5274854"/>
            <a:ext cx="373271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</a:rPr>
              <a:t>APBD (</a:t>
            </a:r>
            <a:r>
              <a:rPr lang="en-US" sz="1600" dirty="0" err="1" smtClean="0">
                <a:latin typeface="Arial Rounded MT Bold" pitchFamily="34" charset="0"/>
              </a:rPr>
              <a:t>Kab</a:t>
            </a:r>
            <a:r>
              <a:rPr lang="en-US" sz="1600" dirty="0" smtClean="0">
                <a:latin typeface="Arial Rounded MT Bold" pitchFamily="34" charset="0"/>
              </a:rPr>
              <a:t>/Kota </a:t>
            </a:r>
            <a:r>
              <a:rPr lang="en-US" sz="1600" dirty="0" err="1" smtClean="0">
                <a:latin typeface="Arial Rounded MT Bold" pitchFamily="34" charset="0"/>
              </a:rPr>
              <a:t>dan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Provinsi</a:t>
            </a:r>
            <a:r>
              <a:rPr lang="en-US" sz="1600" dirty="0" smtClean="0">
                <a:latin typeface="Arial Rounded MT Bold" pitchFamily="34" charset="0"/>
              </a:rPr>
              <a:t>)</a:t>
            </a:r>
            <a:endParaRPr lang="id-ID" sz="1600" dirty="0">
              <a:latin typeface="Arial Rounded MT Bold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4068993" y="2011975"/>
            <a:ext cx="2051877" cy="14154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2587" y="18737"/>
            <a:ext cx="4528871" cy="13318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02974" y="18737"/>
            <a:ext cx="2038849" cy="1350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688667" y="16882"/>
            <a:ext cx="1884505" cy="1368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620015" y="16882"/>
            <a:ext cx="1381322" cy="136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0042902" y="18738"/>
            <a:ext cx="2131294" cy="1309622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b">
            <a:noAutofit/>
          </a:bodyPr>
          <a:lstStyle/>
          <a:p>
            <a:pPr algn="r"/>
            <a:r>
              <a:rPr lang="en-US" sz="1800" b="1" dirty="0" err="1" smtClean="0"/>
              <a:t>Peran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Pokja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dalam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Advokasi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Promosi</a:t>
            </a:r>
            <a:endParaRPr lang="en-US" sz="1800" b="1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2586" y="208712"/>
            <a:ext cx="9968751" cy="11196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/>
              <a:t>Realisasi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Pendanaan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Ini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30996" y="18737"/>
            <a:ext cx="2743200" cy="365125"/>
          </a:xfrm>
        </p:spPr>
        <p:txBody>
          <a:bodyPr/>
          <a:lstStyle/>
          <a:p>
            <a:fld id="{27EEF0E7-E9A6-46E0-AE3B-70814344E16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587" y="18737"/>
            <a:ext cx="4528871" cy="13318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02974" y="18737"/>
            <a:ext cx="2038849" cy="1350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688667" y="16882"/>
            <a:ext cx="1884505" cy="1368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620015" y="16882"/>
            <a:ext cx="1381322" cy="136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4651005" y="1559906"/>
            <a:ext cx="7539322" cy="4303017"/>
            <a:chOff x="4044369" y="3743579"/>
            <a:chExt cx="7540051" cy="2855626"/>
          </a:xfrm>
        </p:grpSpPr>
        <p:graphicFrame>
          <p:nvGraphicFramePr>
            <p:cNvPr id="43" name="Chart 42"/>
            <p:cNvGraphicFramePr>
              <a:graphicFrameLocks/>
            </p:cNvGraphicFramePr>
            <p:nvPr>
              <p:extLst/>
            </p:nvPr>
          </p:nvGraphicFramePr>
          <p:xfrm>
            <a:off x="4044369" y="3743579"/>
            <a:ext cx="7540051" cy="28556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4" name="Rectangle 43"/>
            <p:cNvSpPr/>
            <p:nvPr/>
          </p:nvSpPr>
          <p:spPr>
            <a:xfrm>
              <a:off x="7298786" y="4675010"/>
              <a:ext cx="699230" cy="33855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>
              <a:spAutoFit/>
            </a:bodyPr>
            <a:lstStyle/>
            <a:p>
              <a:r>
                <a:rPr lang="id-ID" sz="1600" b="1" dirty="0">
                  <a:latin typeface="+mj-lt"/>
                </a:rPr>
                <a:t>26,3</a:t>
              </a:r>
              <a:r>
                <a:rPr lang="en-US" sz="1600" b="1" dirty="0">
                  <a:latin typeface="+mj-lt"/>
                </a:rPr>
                <a:t>%</a:t>
              </a:r>
              <a:endParaRPr lang="id-ID" sz="1600" b="1" dirty="0">
                <a:latin typeface="+mj-l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719918" y="4660319"/>
              <a:ext cx="700833" cy="33855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+mj-lt"/>
                </a:rPr>
                <a:t>10.4%</a:t>
              </a:r>
              <a:endParaRPr lang="id-ID" sz="1600" b="1" dirty="0">
                <a:latin typeface="+mj-lt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4453391" y="4255369"/>
              <a:ext cx="9916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600" dirty="0">
                  <a:latin typeface="+mj-lt"/>
                </a:rPr>
                <a:t>Rp Triliun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681960" y="5074147"/>
              <a:ext cx="5501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600" dirty="0">
                  <a:latin typeface="+mj-lt"/>
                </a:rPr>
                <a:t>19,7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941141" y="5108379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600" dirty="0">
                  <a:latin typeface="+mj-lt"/>
                </a:rPr>
                <a:t>14,9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7224238" y="5013564"/>
              <a:ext cx="476260" cy="557565"/>
              <a:chOff x="7107292" y="4642773"/>
              <a:chExt cx="476260" cy="557565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7107292" y="5200338"/>
                <a:ext cx="47626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7583552" y="4642773"/>
                <a:ext cx="0" cy="555893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10481788" y="5027448"/>
              <a:ext cx="476260" cy="586140"/>
              <a:chOff x="7164442" y="4652298"/>
              <a:chExt cx="476260" cy="58614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7164442" y="5238438"/>
                <a:ext cx="47626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7640702" y="4652298"/>
                <a:ext cx="0" cy="555893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itle 1"/>
          <p:cNvSpPr txBox="1">
            <a:spLocks/>
          </p:cNvSpPr>
          <p:nvPr/>
        </p:nvSpPr>
        <p:spPr>
          <a:xfrm>
            <a:off x="5101907" y="5814801"/>
            <a:ext cx="6885020" cy="3544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smtClean="0"/>
              <a:t>Persentase Realisasi Alokasi terhadap Kebutuhan</a:t>
            </a:r>
            <a:r>
              <a:rPr lang="id-ID" sz="1600" b="1" smtClean="0"/>
              <a:t> APBN**</a:t>
            </a:r>
            <a:endParaRPr lang="en-US" sz="1600" b="1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4898506" y="1360445"/>
            <a:ext cx="0" cy="4649486"/>
          </a:xfrm>
          <a:prstGeom prst="line">
            <a:avLst/>
          </a:prstGeom>
          <a:ln w="952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31389" y="1360445"/>
            <a:ext cx="4867116" cy="54975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INDONESIA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merupakan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negara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proporsi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pendanaan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sektor</a:t>
            </a:r>
            <a:r>
              <a:rPr lang="en-US" sz="2000" dirty="0">
                <a:solidFill>
                  <a:schemeClr val="tx1"/>
                </a:solidFill>
              </a:rPr>
              <a:t> air </a:t>
            </a:r>
            <a:r>
              <a:rPr lang="en-US" sz="2000" dirty="0" err="1">
                <a:solidFill>
                  <a:schemeClr val="tx1"/>
                </a:solidFill>
              </a:rPr>
              <a:t>minum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sanitasi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terendah</a:t>
            </a:r>
            <a:r>
              <a:rPr lang="en-US" sz="2000" b="1" dirty="0">
                <a:solidFill>
                  <a:schemeClr val="tx1"/>
                </a:solidFill>
              </a:rPr>
              <a:t> di </a:t>
            </a:r>
            <a:r>
              <a:rPr lang="en-US" sz="2000" b="1" dirty="0" err="1">
                <a:solidFill>
                  <a:schemeClr val="tx1"/>
                </a:solidFill>
              </a:rPr>
              <a:t>dunia</a:t>
            </a:r>
            <a:r>
              <a:rPr lang="en-US" sz="2000" dirty="0">
                <a:solidFill>
                  <a:schemeClr val="tx1"/>
                </a:solidFill>
              </a:rPr>
              <a:t>*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err="1">
                <a:solidFill>
                  <a:schemeClr val="tx1"/>
                </a:solidFill>
              </a:rPr>
              <a:t>Kebutuhan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pendanaan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APBN 2015-2019: Rp.75 T (Air </a:t>
            </a:r>
            <a:r>
              <a:rPr lang="en-US" sz="1400" dirty="0" err="1">
                <a:solidFill>
                  <a:schemeClr val="tx1"/>
                </a:solidFill>
              </a:rPr>
              <a:t>Minum</a:t>
            </a:r>
            <a:r>
              <a:rPr lang="en-US" sz="1400" dirty="0">
                <a:solidFill>
                  <a:schemeClr val="tx1"/>
                </a:solidFill>
              </a:rPr>
              <a:t>)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Rp.143 T (</a:t>
            </a:r>
            <a:r>
              <a:rPr lang="en-US" sz="1400" dirty="0" err="1">
                <a:solidFill>
                  <a:schemeClr val="tx1"/>
                </a:solidFill>
              </a:rPr>
              <a:t>Sanitasi</a:t>
            </a:r>
            <a:r>
              <a:rPr lang="en-US" sz="1400" dirty="0">
                <a:solidFill>
                  <a:schemeClr val="tx1"/>
                </a:solidFill>
              </a:rPr>
              <a:t>). </a:t>
            </a:r>
            <a:r>
              <a:rPr lang="id-ID" sz="1400" dirty="0">
                <a:solidFill>
                  <a:schemeClr val="tx1"/>
                </a:solidFill>
              </a:rPr>
              <a:t>Dalam RPJMN </a:t>
            </a:r>
            <a:r>
              <a:rPr lang="en-US" sz="1400" dirty="0">
                <a:solidFill>
                  <a:schemeClr val="tx1"/>
                </a:solidFill>
              </a:rPr>
              <a:t>2015-2019 </a:t>
            </a:r>
            <a:r>
              <a:rPr lang="id-ID" sz="1400" dirty="0">
                <a:solidFill>
                  <a:schemeClr val="tx1"/>
                </a:solidFill>
              </a:rPr>
              <a:t>**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Air </a:t>
            </a:r>
            <a:r>
              <a:rPr lang="en-US" sz="1400" b="1" dirty="0" err="1">
                <a:solidFill>
                  <a:schemeClr val="tx1"/>
                </a:solidFill>
              </a:rPr>
              <a:t>Minum</a:t>
            </a:r>
            <a:r>
              <a:rPr lang="en-US" sz="1400" b="1" dirty="0">
                <a:solidFill>
                  <a:schemeClr val="tx1"/>
                </a:solidFill>
              </a:rPr>
              <a:t>: </a:t>
            </a:r>
            <a:r>
              <a:rPr lang="en-US" sz="1400" dirty="0" err="1">
                <a:solidFill>
                  <a:schemeClr val="tx1"/>
                </a:solidFill>
              </a:rPr>
              <a:t>Rp</a:t>
            </a:r>
            <a:r>
              <a:rPr lang="id-ID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34T (</a:t>
            </a:r>
            <a:r>
              <a:rPr lang="en-US" sz="1400" dirty="0" err="1">
                <a:solidFill>
                  <a:schemeClr val="tx1"/>
                </a:solidFill>
              </a:rPr>
              <a:t>hanya</a:t>
            </a:r>
            <a:r>
              <a:rPr lang="en-US" sz="1400" dirty="0">
                <a:solidFill>
                  <a:schemeClr val="tx1"/>
                </a:solidFill>
              </a:rPr>
              <a:t> 45%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kebutuhan</a:t>
            </a:r>
            <a:r>
              <a:rPr lang="en-US" sz="1400" dirty="0">
                <a:solidFill>
                  <a:schemeClr val="tx1"/>
                </a:solidFill>
              </a:rPr>
              <a:t> APBN 2015-2019 </a:t>
            </a:r>
            <a:r>
              <a:rPr lang="en-US" sz="1400" dirty="0" err="1">
                <a:solidFill>
                  <a:schemeClr val="tx1"/>
                </a:solidFill>
              </a:rPr>
              <a:t>namun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meningkat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sebesar</a:t>
            </a:r>
            <a:r>
              <a:rPr lang="en-US" sz="1400" dirty="0">
                <a:solidFill>
                  <a:schemeClr val="tx1"/>
                </a:solidFill>
              </a:rPr>
              <a:t> 2.7 kali </a:t>
            </a:r>
            <a:r>
              <a:rPr lang="en-US" sz="1400" dirty="0" err="1">
                <a:solidFill>
                  <a:schemeClr val="tx1"/>
                </a:solidFill>
              </a:rPr>
              <a:t>lipat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APBN 2010-2014)</a:t>
            </a:r>
          </a:p>
          <a:p>
            <a:pPr lvl="1"/>
            <a:r>
              <a:rPr lang="en-US" sz="1400" b="1" dirty="0" err="1">
                <a:solidFill>
                  <a:schemeClr val="tx1"/>
                </a:solidFill>
              </a:rPr>
              <a:t>Sanitasi</a:t>
            </a:r>
            <a:r>
              <a:rPr lang="en-US" sz="1400" b="1" dirty="0">
                <a:solidFill>
                  <a:schemeClr val="tx1"/>
                </a:solidFill>
              </a:rPr>
              <a:t>: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Rp</a:t>
            </a:r>
            <a:r>
              <a:rPr lang="id-ID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35.6T (</a:t>
            </a:r>
            <a:r>
              <a:rPr lang="en-US" sz="1400" dirty="0" err="1">
                <a:solidFill>
                  <a:schemeClr val="tx1"/>
                </a:solidFill>
              </a:rPr>
              <a:t>hanya</a:t>
            </a:r>
            <a:r>
              <a:rPr lang="en-US" sz="1400" dirty="0">
                <a:solidFill>
                  <a:schemeClr val="tx1"/>
                </a:solidFill>
              </a:rPr>
              <a:t> 25%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kebutuhan</a:t>
            </a:r>
            <a:r>
              <a:rPr lang="en-US" sz="1400" dirty="0">
                <a:solidFill>
                  <a:schemeClr val="tx1"/>
                </a:solidFill>
              </a:rPr>
              <a:t> APBN 2015-2019 </a:t>
            </a:r>
            <a:r>
              <a:rPr lang="en-US" sz="1400" dirty="0" err="1">
                <a:solidFill>
                  <a:schemeClr val="tx1"/>
                </a:solidFill>
              </a:rPr>
              <a:t>namun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meningkat</a:t>
            </a:r>
            <a:r>
              <a:rPr lang="en-US" sz="1400" dirty="0">
                <a:solidFill>
                  <a:schemeClr val="tx1"/>
                </a:solidFill>
              </a:rPr>
              <a:t> 2.5 kali </a:t>
            </a:r>
            <a:r>
              <a:rPr lang="en-US" sz="1400" dirty="0" err="1">
                <a:solidFill>
                  <a:schemeClr val="tx1"/>
                </a:solidFill>
              </a:rPr>
              <a:t>lipat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APBN 2010-2014)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err="1">
                <a:solidFill>
                  <a:schemeClr val="tx1"/>
                </a:solidFill>
              </a:rPr>
              <a:t>Pada</a:t>
            </a:r>
            <a:r>
              <a:rPr lang="en-US" sz="1400" dirty="0">
                <a:solidFill>
                  <a:schemeClr val="tx1"/>
                </a:solidFill>
              </a:rPr>
              <a:t> 2015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2016</a:t>
            </a:r>
            <a:r>
              <a:rPr lang="id-ID" sz="1400" dirty="0">
                <a:solidFill>
                  <a:schemeClr val="tx1"/>
                </a:solidFill>
              </a:rPr>
              <a:t> (Ditjen Cipta Karya, Kementerian PUPR)</a:t>
            </a:r>
            <a:r>
              <a:rPr lang="en-US" sz="14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Air </a:t>
            </a:r>
            <a:r>
              <a:rPr lang="en-US" sz="1400" b="1" dirty="0" err="1">
                <a:solidFill>
                  <a:schemeClr val="tx1"/>
                </a:solidFill>
              </a:rPr>
              <a:t>Minum</a:t>
            </a:r>
            <a:r>
              <a:rPr lang="en-US" sz="1400" b="1" dirty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APBN </a:t>
            </a:r>
            <a:r>
              <a:rPr lang="en-US" sz="1400" dirty="0" err="1">
                <a:solidFill>
                  <a:schemeClr val="tx1"/>
                </a:solidFill>
              </a:rPr>
              <a:t>baru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teralokasikan</a:t>
            </a:r>
            <a:r>
              <a:rPr lang="en-US" sz="1400" dirty="0">
                <a:solidFill>
                  <a:schemeClr val="tx1"/>
                </a:solidFill>
              </a:rPr>
              <a:t> 26%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kebutuhan</a:t>
            </a:r>
            <a:r>
              <a:rPr lang="en-US" sz="1400" dirty="0">
                <a:solidFill>
                  <a:schemeClr val="tx1"/>
                </a:solidFill>
              </a:rPr>
              <a:t> APBN 2015-2019</a:t>
            </a:r>
          </a:p>
          <a:p>
            <a:pPr lvl="1"/>
            <a:r>
              <a:rPr lang="en-US" sz="1400" b="1" dirty="0" err="1">
                <a:solidFill>
                  <a:schemeClr val="tx1"/>
                </a:solidFill>
              </a:rPr>
              <a:t>Sanitasi</a:t>
            </a:r>
            <a:r>
              <a:rPr lang="en-US" sz="1400" b="1" dirty="0">
                <a:solidFill>
                  <a:schemeClr val="tx1"/>
                </a:solidFill>
              </a:rPr>
              <a:t>:  </a:t>
            </a:r>
            <a:r>
              <a:rPr lang="en-US" sz="1400" dirty="0">
                <a:solidFill>
                  <a:schemeClr val="tx1"/>
                </a:solidFill>
              </a:rPr>
              <a:t>APBN </a:t>
            </a:r>
            <a:r>
              <a:rPr lang="en-US" sz="1400" dirty="0" err="1">
                <a:solidFill>
                  <a:schemeClr val="tx1"/>
                </a:solidFill>
              </a:rPr>
              <a:t>baru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teralokasikan</a:t>
            </a:r>
            <a:r>
              <a:rPr lang="en-US" sz="1400" dirty="0">
                <a:solidFill>
                  <a:schemeClr val="tx1"/>
                </a:solidFill>
              </a:rPr>
              <a:t> 10%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kebutuhan</a:t>
            </a:r>
            <a:r>
              <a:rPr lang="en-US" sz="1400" dirty="0">
                <a:solidFill>
                  <a:schemeClr val="tx1"/>
                </a:solidFill>
              </a:rPr>
              <a:t> APBN 2015-2019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err="1">
                <a:solidFill>
                  <a:schemeClr val="tx1"/>
                </a:solidFill>
              </a:rPr>
              <a:t>Walau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peningkatan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alokasi</a:t>
            </a:r>
            <a:r>
              <a:rPr lang="en-US" sz="1400" dirty="0">
                <a:solidFill>
                  <a:schemeClr val="tx1"/>
                </a:solidFill>
              </a:rPr>
              <a:t> APBN</a:t>
            </a:r>
            <a:r>
              <a:rPr lang="id-ID" sz="1400" dirty="0">
                <a:solidFill>
                  <a:schemeClr val="tx1"/>
                </a:solidFill>
              </a:rPr>
              <a:t>, P</a:t>
            </a:r>
            <a:r>
              <a:rPr lang="en-US" sz="1400" dirty="0" err="1">
                <a:solidFill>
                  <a:schemeClr val="tx1"/>
                </a:solidFill>
              </a:rPr>
              <a:t>roporsi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pendanaan</a:t>
            </a:r>
            <a:r>
              <a:rPr lang="en-US" sz="1400" dirty="0">
                <a:solidFill>
                  <a:schemeClr val="tx1"/>
                </a:solidFill>
              </a:rPr>
              <a:t> A</a:t>
            </a:r>
            <a:r>
              <a:rPr lang="id-ID" sz="1400" dirty="0">
                <a:solidFill>
                  <a:schemeClr val="tx1"/>
                </a:solidFill>
              </a:rPr>
              <a:t>ir Minum dan Sanitasi</a:t>
            </a:r>
            <a:r>
              <a:rPr lang="en-US" sz="1400" dirty="0">
                <a:solidFill>
                  <a:schemeClr val="tx1"/>
                </a:solidFill>
              </a:rPr>
              <a:t> **</a:t>
            </a:r>
            <a:r>
              <a:rPr lang="id-ID" sz="1400" dirty="0">
                <a:solidFill>
                  <a:schemeClr val="tx1"/>
                </a:solidFill>
              </a:rPr>
              <a:t>*</a:t>
            </a:r>
            <a:r>
              <a:rPr lang="en-US" sz="14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id-ID" sz="1400" dirty="0">
                <a:solidFill>
                  <a:schemeClr val="tx1"/>
                </a:solidFill>
              </a:rPr>
              <a:t>Terhadap T</a:t>
            </a:r>
            <a:r>
              <a:rPr lang="en-US" sz="1400" dirty="0" err="1">
                <a:solidFill>
                  <a:schemeClr val="tx1"/>
                </a:solidFill>
              </a:rPr>
              <a:t>otal</a:t>
            </a:r>
            <a:r>
              <a:rPr lang="en-US" sz="1400" dirty="0">
                <a:solidFill>
                  <a:schemeClr val="tx1"/>
                </a:solidFill>
              </a:rPr>
              <a:t> APBN </a:t>
            </a:r>
            <a:r>
              <a:rPr lang="id-ID" sz="1400" dirty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&lt;1% </a:t>
            </a:r>
            <a:endParaRPr lang="id-ID" sz="1400" dirty="0">
              <a:solidFill>
                <a:schemeClr val="tx1"/>
              </a:solidFill>
            </a:endParaRPr>
          </a:p>
          <a:p>
            <a:pPr lvl="1"/>
            <a:r>
              <a:rPr lang="id-ID" sz="1400" dirty="0">
                <a:solidFill>
                  <a:schemeClr val="tx1"/>
                </a:solidFill>
              </a:rPr>
              <a:t>Terhadap Total </a:t>
            </a:r>
            <a:r>
              <a:rPr lang="en-US" sz="1400" dirty="0">
                <a:solidFill>
                  <a:schemeClr val="tx1"/>
                </a:solidFill>
              </a:rPr>
              <a:t>PDB: 0.2%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772550" y="6119336"/>
            <a:ext cx="291938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050" dirty="0">
                <a:latin typeface="+mj-lt"/>
              </a:rPr>
              <a:t>Sumber: </a:t>
            </a:r>
            <a:endParaRPr lang="en-US" sz="1050" dirty="0">
              <a:latin typeface="+mj-lt"/>
            </a:endParaRPr>
          </a:p>
          <a:p>
            <a:r>
              <a:rPr lang="en-US" sz="1050" dirty="0">
                <a:latin typeface="+mj-lt"/>
              </a:rPr>
              <a:t>*</a:t>
            </a:r>
            <a:r>
              <a:rPr lang="id-ID" sz="1050" dirty="0">
                <a:latin typeface="+mj-lt"/>
              </a:rPr>
              <a:t>WSP, World Bank  2015 </a:t>
            </a:r>
          </a:p>
          <a:p>
            <a:r>
              <a:rPr lang="id-ID" sz="1050" dirty="0">
                <a:latin typeface="+mj-lt"/>
              </a:rPr>
              <a:t>**Anggaran Ditjen Cipta Karya, Kementerian PUPR</a:t>
            </a:r>
            <a:endParaRPr lang="en-US" sz="1050" dirty="0">
              <a:latin typeface="+mj-lt"/>
            </a:endParaRPr>
          </a:p>
          <a:p>
            <a:r>
              <a:rPr lang="en-US" sz="1050" dirty="0">
                <a:latin typeface="+mj-lt"/>
              </a:rPr>
              <a:t>**</a:t>
            </a:r>
            <a:r>
              <a:rPr lang="id-ID" sz="1050" dirty="0">
                <a:latin typeface="+mj-lt"/>
              </a:rPr>
              <a:t>*perhitungan</a:t>
            </a:r>
            <a:r>
              <a:rPr lang="en-US" sz="1050" dirty="0">
                <a:latin typeface="+mj-lt"/>
              </a:rPr>
              <a:t>, </a:t>
            </a:r>
            <a:r>
              <a:rPr lang="en-US" sz="1050" dirty="0" err="1">
                <a:latin typeface="+mj-lt"/>
              </a:rPr>
              <a:t>Bappenas</a:t>
            </a:r>
            <a:endParaRPr lang="id-ID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35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54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22" t="19023" r="10597" b="16326"/>
          <a:stretch/>
        </p:blipFill>
        <p:spPr>
          <a:xfrm>
            <a:off x="0" y="1050216"/>
            <a:ext cx="12192000" cy="582926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</p:pic>
      <p:sp>
        <p:nvSpPr>
          <p:cNvPr id="32" name="Rectangle 31"/>
          <p:cNvSpPr/>
          <p:nvPr/>
        </p:nvSpPr>
        <p:spPr>
          <a:xfrm>
            <a:off x="0" y="1065982"/>
            <a:ext cx="12232356" cy="5813501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0042902" y="18738"/>
            <a:ext cx="2131294" cy="1309622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b">
            <a:noAutofit/>
          </a:bodyPr>
          <a:lstStyle/>
          <a:p>
            <a:pPr algn="r"/>
            <a:r>
              <a:rPr lang="en-US" sz="1800" b="1" dirty="0" err="1" smtClean="0"/>
              <a:t>Peran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Pokja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dalam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Advokasi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Promosi</a:t>
            </a:r>
            <a:endParaRPr lang="en-US" sz="1800" b="1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2586" y="208712"/>
            <a:ext cx="9968751" cy="11196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/>
              <a:t>Pelaku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Program </a:t>
            </a:r>
            <a:r>
              <a:rPr lang="en-US" sz="3200" b="1" dirty="0" err="1" smtClean="0"/>
              <a:t>Terkait</a:t>
            </a:r>
            <a:r>
              <a:rPr lang="en-US" sz="3200" b="1" dirty="0" smtClean="0"/>
              <a:t> AMPL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30996" y="18737"/>
            <a:ext cx="2743200" cy="365125"/>
          </a:xfrm>
        </p:spPr>
        <p:txBody>
          <a:bodyPr/>
          <a:lstStyle/>
          <a:p>
            <a:fld id="{27EEF0E7-E9A6-46E0-AE3B-70814344E16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587" y="18737"/>
            <a:ext cx="4528871" cy="13318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02974" y="18737"/>
            <a:ext cx="2038849" cy="1350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688667" y="16882"/>
            <a:ext cx="1884505" cy="1368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620015" y="16882"/>
            <a:ext cx="1381322" cy="136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91901" y="2779195"/>
            <a:ext cx="2434946" cy="243494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POKJA AMPL</a:t>
            </a:r>
            <a:endParaRPr lang="en-US" sz="2800" b="1"/>
          </a:p>
        </p:txBody>
      </p:sp>
      <p:sp>
        <p:nvSpPr>
          <p:cNvPr id="7" name="Rectangle 6"/>
          <p:cNvSpPr/>
          <p:nvPr/>
        </p:nvSpPr>
        <p:spPr>
          <a:xfrm>
            <a:off x="7810650" y="1385150"/>
            <a:ext cx="4352830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65138" lvl="0" indent="-465138"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Banyak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pelaku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dan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 program AMPL </a:t>
            </a: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dan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terkait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 AMPL di </a:t>
            </a: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daerah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. </a:t>
            </a:r>
          </a:p>
          <a:p>
            <a:pPr marL="465138" lvl="0" indent="-465138"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Pokja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perlu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mengadvokasi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dan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promosi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pihak-pihak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tersebut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 agar </a:t>
            </a: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indikator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dan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 target </a:t>
            </a: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pembangunan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sanitasi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sinergis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.</a:t>
            </a:r>
          </a:p>
          <a:p>
            <a:pPr marL="465138" lvl="0" indent="-465138"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Diperlukan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konsolidasi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dan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sinkronisasi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pendanaan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dan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2800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kegiatan</a:t>
            </a:r>
            <a:r>
              <a:rPr lang="en-US" sz="2800" dirty="0" smtClean="0">
                <a:effectLst/>
                <a:latin typeface="Calibri" charset="0"/>
                <a:ea typeface="Calibri" charset="0"/>
                <a:cs typeface="Times New Roman" charset="0"/>
              </a:rPr>
              <a:t>.</a:t>
            </a:r>
          </a:p>
        </p:txBody>
      </p:sp>
      <p:sp>
        <p:nvSpPr>
          <p:cNvPr id="34" name="Oval 33"/>
          <p:cNvSpPr/>
          <p:nvPr/>
        </p:nvSpPr>
        <p:spPr>
          <a:xfrm>
            <a:off x="1453801" y="1293644"/>
            <a:ext cx="1515864" cy="151586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464814" y="1800617"/>
            <a:ext cx="1628834" cy="76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err="1" smtClean="0">
                <a:solidFill>
                  <a:schemeClr val="bg1"/>
                </a:solidFill>
              </a:rPr>
              <a:t>Kesehatan</a:t>
            </a:r>
            <a:endParaRPr lang="id-ID" sz="1600" b="1" dirty="0">
              <a:solidFill>
                <a:schemeClr val="bg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67577" y="3033664"/>
            <a:ext cx="1515864" cy="151586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378590" y="3540637"/>
            <a:ext cx="1628834" cy="76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err="1" smtClean="0">
                <a:solidFill>
                  <a:schemeClr val="bg1"/>
                </a:solidFill>
              </a:rPr>
              <a:t>Pendidikan</a:t>
            </a:r>
            <a:endParaRPr lang="id-ID" sz="1600" b="1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36464" y="4865110"/>
            <a:ext cx="1515864" cy="151586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1083682" y="5287023"/>
            <a:ext cx="1628834" cy="76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err="1" smtClean="0">
                <a:solidFill>
                  <a:schemeClr val="bg1"/>
                </a:solidFill>
              </a:rPr>
              <a:t>Lingkungan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Hidup</a:t>
            </a:r>
            <a:endParaRPr lang="id-ID" sz="1600" b="1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781875" y="1930064"/>
            <a:ext cx="1515864" cy="151586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4750357" y="2437037"/>
            <a:ext cx="1849777" cy="76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smtClean="0">
                <a:solidFill>
                  <a:schemeClr val="bg1"/>
                </a:solidFill>
              </a:rPr>
              <a:t>Kemiskinan</a:t>
            </a:r>
            <a:endParaRPr lang="id-ID" sz="1600" b="1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159938" y="3866137"/>
            <a:ext cx="1515864" cy="151586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5170951" y="4373110"/>
            <a:ext cx="1628834" cy="76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smtClean="0">
                <a:solidFill>
                  <a:schemeClr val="bg1"/>
                </a:solidFill>
              </a:rPr>
              <a:t>Kumuh</a:t>
            </a:r>
            <a:endParaRPr lang="id-ID" sz="1600" b="1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87633" y="5336065"/>
            <a:ext cx="1515864" cy="151586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3349791" y="5821773"/>
            <a:ext cx="1838764" cy="76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err="1" smtClean="0">
                <a:solidFill>
                  <a:schemeClr val="bg1"/>
                </a:solidFill>
              </a:rPr>
              <a:t>Pengelolaan</a:t>
            </a:r>
            <a:r>
              <a:rPr lang="en-US" sz="2400" b="1" dirty="0" smtClean="0">
                <a:solidFill>
                  <a:schemeClr val="bg1"/>
                </a:solidFill>
              </a:rPr>
              <a:t> Air</a:t>
            </a:r>
            <a:endParaRPr lang="id-ID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0042902" y="18738"/>
            <a:ext cx="2131294" cy="1309622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b">
            <a:noAutofit/>
          </a:bodyPr>
          <a:lstStyle/>
          <a:p>
            <a:pPr algn="r"/>
            <a:r>
              <a:rPr lang="en-US" sz="1800" b="1" dirty="0" err="1" smtClean="0"/>
              <a:t>Pentingnya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dukungan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pendanaan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dari</a:t>
            </a:r>
            <a:r>
              <a:rPr lang="en-US" sz="1800" b="1" dirty="0" smtClean="0"/>
              <a:t> APBD</a:t>
            </a:r>
            <a:endParaRPr lang="en-US" sz="1800" b="1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2586" y="208712"/>
            <a:ext cx="9968751" cy="11196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P</a:t>
            </a:r>
            <a:r>
              <a:rPr lang="en-US" sz="3200" b="1" dirty="0" smtClean="0"/>
              <a:t>embangunan </a:t>
            </a:r>
            <a:r>
              <a:rPr lang="en-US" sz="3200" b="1" dirty="0" err="1"/>
              <a:t>sanitasi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mengurangi</a:t>
            </a:r>
            <a:r>
              <a:rPr lang="en-US" sz="3200" b="1" dirty="0"/>
              <a:t> </a:t>
            </a:r>
            <a:r>
              <a:rPr lang="en-US" sz="3200" b="1" dirty="0" err="1"/>
              <a:t>biaya</a:t>
            </a:r>
            <a:r>
              <a:rPr lang="en-US" sz="3200" b="1" dirty="0"/>
              <a:t> </a:t>
            </a:r>
            <a:r>
              <a:rPr lang="en-US" sz="3200" b="1" dirty="0" err="1"/>
              <a:t>kuratif</a:t>
            </a:r>
            <a:r>
              <a:rPr lang="en-US" sz="3200" b="1" dirty="0"/>
              <a:t> 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30996" y="18737"/>
            <a:ext cx="2743200" cy="365125"/>
          </a:xfrm>
        </p:spPr>
        <p:txBody>
          <a:bodyPr/>
          <a:lstStyle/>
          <a:p>
            <a:fld id="{27EEF0E7-E9A6-46E0-AE3B-70814344E16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587" y="18737"/>
            <a:ext cx="4528871" cy="13318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02974" y="18737"/>
            <a:ext cx="2038849" cy="1350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688667" y="16882"/>
            <a:ext cx="1884505" cy="1368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620015" y="16882"/>
            <a:ext cx="1381322" cy="136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23971435"/>
              </p:ext>
            </p:extLst>
          </p:nvPr>
        </p:nvGraphicFramePr>
        <p:xfrm>
          <a:off x="492015" y="1439333"/>
          <a:ext cx="107359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3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0042902" y="18738"/>
            <a:ext cx="2131294" cy="1309622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b">
            <a:noAutofit/>
          </a:bodyPr>
          <a:lstStyle/>
          <a:p>
            <a:pPr algn="r"/>
            <a:r>
              <a:rPr lang="en-US" sz="1800" b="1" dirty="0" err="1" smtClean="0"/>
              <a:t>Pentingnya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dukungan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pendanaan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dari</a:t>
            </a:r>
            <a:r>
              <a:rPr lang="en-US" sz="1800" b="1" dirty="0" smtClean="0"/>
              <a:t> APBD</a:t>
            </a:r>
            <a:endParaRPr lang="en-US" sz="1800" b="1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2586" y="208712"/>
            <a:ext cx="9968751" cy="11196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/>
              <a:t>Kondisi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Pendanaan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Ini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30996" y="18737"/>
            <a:ext cx="2743200" cy="365125"/>
          </a:xfrm>
        </p:spPr>
        <p:txBody>
          <a:bodyPr/>
          <a:lstStyle/>
          <a:p>
            <a:fld id="{27EEF0E7-E9A6-46E0-AE3B-70814344E16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587" y="18737"/>
            <a:ext cx="4528871" cy="13318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02974" y="18737"/>
            <a:ext cx="2038849" cy="1350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688667" y="16882"/>
            <a:ext cx="1884505" cy="1368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620015" y="16882"/>
            <a:ext cx="1381322" cy="136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23" t="28718" r="5719" b="3551"/>
          <a:stretch/>
        </p:blipFill>
        <p:spPr>
          <a:xfrm>
            <a:off x="8865547" y="1997393"/>
            <a:ext cx="3326453" cy="2468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50000"/>
          <a:stretch/>
        </p:blipFill>
        <p:spPr>
          <a:xfrm>
            <a:off x="404039" y="1774925"/>
            <a:ext cx="4249866" cy="2815345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46660" y="4688768"/>
            <a:ext cx="8303939" cy="1499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positif</a:t>
            </a:r>
            <a:r>
              <a:rPr lang="en-US" sz="2400" dirty="0" smtClean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 smtClean="0"/>
              <a:t>kenaikan</a:t>
            </a:r>
            <a:r>
              <a:rPr lang="en-US" sz="2400" dirty="0" smtClean="0"/>
              <a:t> </a:t>
            </a:r>
            <a:r>
              <a:rPr lang="en-US" sz="2400" dirty="0" err="1" smtClean="0"/>
              <a:t>investasi</a:t>
            </a:r>
            <a:r>
              <a:rPr lang="en-US" sz="2400" dirty="0" smtClean="0"/>
              <a:t> </a:t>
            </a:r>
            <a:r>
              <a:rPr lang="en-US" sz="2400" dirty="0"/>
              <a:t>air </a:t>
            </a:r>
            <a:r>
              <a:rPr lang="en-US" sz="2400" dirty="0" err="1"/>
              <a:t>minum</a:t>
            </a:r>
            <a:r>
              <a:rPr lang="en-US" sz="2400" dirty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sanitasi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menurunnya</a:t>
            </a:r>
            <a:r>
              <a:rPr lang="en-US" sz="2400" dirty="0" smtClean="0"/>
              <a:t> </a:t>
            </a:r>
            <a:r>
              <a:rPr lang="en-US" sz="2400" dirty="0" err="1" smtClean="0"/>
              <a:t>tren</a:t>
            </a:r>
            <a:r>
              <a:rPr lang="en-US" sz="2400" dirty="0" smtClean="0"/>
              <a:t>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pengeluaran</a:t>
            </a:r>
            <a:r>
              <a:rPr lang="en-US" sz="2400" dirty="0" smtClean="0"/>
              <a:t> </a:t>
            </a:r>
            <a:r>
              <a:rPr lang="en-US" sz="2400" dirty="0" err="1" smtClean="0"/>
              <a:t>kuratif</a:t>
            </a:r>
            <a:r>
              <a:rPr lang="en-US" sz="2400" dirty="0" smtClean="0"/>
              <a:t>. </a:t>
            </a:r>
            <a:r>
              <a:rPr lang="en-US" sz="2400" dirty="0" err="1" smtClean="0"/>
              <a:t>Bahkan</a:t>
            </a:r>
            <a:r>
              <a:rPr lang="en-US" sz="2400" dirty="0" smtClean="0"/>
              <a:t> </a:t>
            </a:r>
            <a:r>
              <a:rPr lang="en-US" sz="2400" dirty="0"/>
              <a:t>di Kota </a:t>
            </a:r>
            <a:r>
              <a:rPr lang="en-US" sz="2400" dirty="0" err="1" smtClean="0"/>
              <a:t>Mataram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/>
              <a:t>Kabupaten</a:t>
            </a:r>
            <a:r>
              <a:rPr lang="en-US" sz="2400" dirty="0"/>
              <a:t> </a:t>
            </a:r>
            <a:r>
              <a:rPr lang="en-US" sz="2400" dirty="0" smtClean="0"/>
              <a:t>Rote </a:t>
            </a:r>
            <a:r>
              <a:rPr lang="en-US" sz="2400" dirty="0" err="1" smtClean="0"/>
              <a:t>Ndao</a:t>
            </a:r>
            <a:r>
              <a:rPr lang="en-US" sz="2400" dirty="0"/>
              <a:t>, </a:t>
            </a: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 smtClean="0"/>
              <a:t>kuratif</a:t>
            </a:r>
            <a:r>
              <a:rPr lang="en-US" sz="2400" dirty="0" smtClean="0"/>
              <a:t> </a:t>
            </a:r>
            <a:r>
              <a:rPr lang="en-US" sz="2400" dirty="0" err="1" smtClean="0"/>
              <a:t>menurun</a:t>
            </a:r>
            <a:r>
              <a:rPr lang="en-US" sz="2400" dirty="0" smtClean="0"/>
              <a:t> </a:t>
            </a:r>
            <a:r>
              <a:rPr lang="en-US" sz="2400" dirty="0" err="1" smtClean="0"/>
              <a:t>seiring</a:t>
            </a:r>
            <a:r>
              <a:rPr lang="en-US" sz="2400" dirty="0" smtClean="0"/>
              <a:t>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49457"/>
          <a:stretch/>
        </p:blipFill>
        <p:spPr>
          <a:xfrm>
            <a:off x="4653904" y="1817455"/>
            <a:ext cx="4224285" cy="2828783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64931" y="1396557"/>
            <a:ext cx="8303939" cy="569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Kajian</a:t>
            </a:r>
            <a:r>
              <a:rPr lang="en-US" sz="2400" dirty="0" smtClean="0"/>
              <a:t> PMU PPSP 2015: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32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0042902" y="18738"/>
            <a:ext cx="2131294" cy="1309622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b">
            <a:noAutofit/>
          </a:bodyPr>
          <a:lstStyle/>
          <a:p>
            <a:pPr algn="r"/>
            <a:endParaRPr lang="en-US" sz="1800" b="1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2586" y="208712"/>
            <a:ext cx="9968751" cy="11196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/>
              <a:t>Marketing </a:t>
            </a:r>
            <a:r>
              <a:rPr lang="en-US" sz="3200" b="1" dirty="0" err="1" smtClean="0"/>
              <a:t>Rencana</a:t>
            </a:r>
            <a:r>
              <a:rPr lang="en-US" sz="3200" b="1" dirty="0" smtClean="0"/>
              <a:t> Pembangunan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30996" y="18737"/>
            <a:ext cx="2743200" cy="365125"/>
          </a:xfrm>
        </p:spPr>
        <p:txBody>
          <a:bodyPr/>
          <a:lstStyle/>
          <a:p>
            <a:fld id="{27EEF0E7-E9A6-46E0-AE3B-70814344E16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587" y="18737"/>
            <a:ext cx="4528871" cy="13318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02974" y="18737"/>
            <a:ext cx="2038849" cy="1350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688667" y="16882"/>
            <a:ext cx="1884505" cy="1368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620015" y="16882"/>
            <a:ext cx="1381322" cy="136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1037989" y="1697238"/>
            <a:ext cx="4287046" cy="761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 smtClean="0"/>
              <a:t>Banyak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 err="1" smtClean="0"/>
              <a:t>pentingnya</a:t>
            </a:r>
            <a:r>
              <a:rPr lang="en-US" sz="2400" dirty="0" smtClean="0"/>
              <a:t> </a:t>
            </a:r>
            <a:r>
              <a:rPr lang="en-US" sz="2400" dirty="0" err="1" smtClean="0"/>
              <a:t>sanitasi</a:t>
            </a:r>
            <a:endParaRPr lang="id-ID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2586" y="969774"/>
            <a:ext cx="100540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US" sz="13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037989" y="3566295"/>
            <a:ext cx="4287046" cy="1758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Sanitasi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sebagai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salah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satu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indikator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berdampak</a:t>
            </a:r>
            <a:r>
              <a:rPr lang="en-US" sz="2400" dirty="0" smtClean="0"/>
              <a:t> </a:t>
            </a:r>
            <a:r>
              <a:rPr lang="en-US" sz="2400" dirty="0" err="1" smtClean="0"/>
              <a:t>langsung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, </a:t>
            </a:r>
            <a:r>
              <a:rPr lang="en-US" sz="2400" dirty="0" err="1" smtClean="0"/>
              <a:t>kesejahteraan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sp>
        <p:nvSpPr>
          <p:cNvPr id="5" name="Down Arrow 4"/>
          <p:cNvSpPr/>
          <p:nvPr/>
        </p:nvSpPr>
        <p:spPr>
          <a:xfrm>
            <a:off x="2688453" y="2676940"/>
            <a:ext cx="986117" cy="69924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487395" y="1697238"/>
            <a:ext cx="6435663" cy="2050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Marketing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kreatif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>
                <a:sym typeface="Wingdings"/>
              </a:rPr>
              <a:t>mengungkap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keuntungan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pembangunan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sanitasi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secara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kreatif</a:t>
            </a:r>
            <a:endParaRPr lang="en-US" sz="2400" dirty="0" smtClean="0"/>
          </a:p>
        </p:txBody>
      </p:sp>
      <p:sp>
        <p:nvSpPr>
          <p:cNvPr id="31" name="Oval 30"/>
          <p:cNvSpPr/>
          <p:nvPr/>
        </p:nvSpPr>
        <p:spPr>
          <a:xfrm>
            <a:off x="6088554" y="4024318"/>
            <a:ext cx="1515864" cy="15158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Down Arrow 31"/>
          <p:cNvSpPr/>
          <p:nvPr/>
        </p:nvSpPr>
        <p:spPr>
          <a:xfrm>
            <a:off x="8311027" y="2262740"/>
            <a:ext cx="788398" cy="59655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199198" y="4531291"/>
            <a:ext cx="1295287" cy="76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err="1" smtClean="0">
                <a:solidFill>
                  <a:schemeClr val="bg1"/>
                </a:solidFill>
              </a:rPr>
              <a:t>Ekonomi</a:t>
            </a:r>
            <a:endParaRPr lang="id-ID" sz="1600" b="1" dirty="0">
              <a:solidFill>
                <a:schemeClr val="bg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901781" y="4024318"/>
            <a:ext cx="1515864" cy="15158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7868992" y="4531291"/>
            <a:ext cx="1702583" cy="76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smtClean="0">
                <a:solidFill>
                  <a:schemeClr val="bg1"/>
                </a:solidFill>
              </a:rPr>
              <a:t>Popularitas</a:t>
            </a:r>
            <a:endParaRPr lang="id-ID" sz="1600" b="1" dirty="0">
              <a:solidFill>
                <a:schemeClr val="bg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9709205" y="4024318"/>
            <a:ext cx="1515864" cy="15158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9615471" y="4276263"/>
            <a:ext cx="1696780" cy="76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Penurunan</a:t>
            </a:r>
            <a:r>
              <a:rPr lang="en-US" sz="2000" b="1" dirty="0" smtClean="0">
                <a:solidFill>
                  <a:schemeClr val="bg1"/>
                </a:solidFill>
              </a:rPr>
              <a:t> Tingkat </a:t>
            </a:r>
            <a:r>
              <a:rPr lang="en-US" sz="2000" b="1" dirty="0" err="1" smtClean="0">
                <a:solidFill>
                  <a:schemeClr val="bg1"/>
                </a:solidFill>
              </a:rPr>
              <a:t>Kemiskinan</a:t>
            </a:r>
            <a:endParaRPr lang="id-ID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0042902" y="18738"/>
            <a:ext cx="2131294" cy="1309622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b">
            <a:noAutofit/>
          </a:bodyPr>
          <a:lstStyle/>
          <a:p>
            <a:pPr algn="r"/>
            <a:endParaRPr lang="en-US" sz="1800" b="1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2586" y="208712"/>
            <a:ext cx="9968751" cy="11196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/>
              <a:t>Kontak</a:t>
            </a:r>
            <a:r>
              <a:rPr lang="en-US" sz="3200" b="1" dirty="0" smtClean="0"/>
              <a:t> PMU PPSP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30996" y="18737"/>
            <a:ext cx="2743200" cy="365125"/>
          </a:xfrm>
        </p:spPr>
        <p:txBody>
          <a:bodyPr/>
          <a:lstStyle/>
          <a:p>
            <a:fld id="{27EEF0E7-E9A6-46E0-AE3B-70814344E16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587" y="18737"/>
            <a:ext cx="4528871" cy="13318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02974" y="18737"/>
            <a:ext cx="2038849" cy="1350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688667" y="16882"/>
            <a:ext cx="1884505" cy="1368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620015" y="16882"/>
            <a:ext cx="1381322" cy="136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89098" y="2083982"/>
            <a:ext cx="6840047" cy="3273686"/>
            <a:chOff x="3301864" y="652248"/>
            <a:chExt cx="4160411" cy="2744461"/>
          </a:xfrm>
        </p:grpSpPr>
        <p:sp>
          <p:nvSpPr>
            <p:cNvPr id="23" name="Rounded Rectangle 22"/>
            <p:cNvSpPr/>
            <p:nvPr/>
          </p:nvSpPr>
          <p:spPr>
            <a:xfrm>
              <a:off x="3301864" y="652248"/>
              <a:ext cx="4160411" cy="2744461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3435838" y="786222"/>
              <a:ext cx="3892463" cy="24765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smtClean="0">
                  <a:solidFill>
                    <a:schemeClr val="tx1"/>
                  </a:solidFill>
                </a:rPr>
                <a:t>PMU </a:t>
              </a:r>
              <a:r>
                <a:rPr lang="en-US" sz="2800" smtClean="0">
                  <a:solidFill>
                    <a:schemeClr val="tx1"/>
                  </a:solidFill>
                </a:rPr>
                <a:t>PPSP</a:t>
              </a:r>
              <a:endParaRPr lang="en-US" sz="2800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chemeClr val="tx1"/>
                  </a:solidFill>
                </a:rPr>
                <a:t>Email: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chemeClr val="tx1"/>
                  </a:solidFill>
                  <a:hlinkClick r:id="rId3"/>
                </a:rPr>
                <a:t>sekretariatpmu@yahoo.com</a:t>
              </a:r>
              <a:endParaRPr lang="en-US" sz="2800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chemeClr val="tx1"/>
                  </a:solidFill>
                </a:rPr>
                <a:t>Telpon</a:t>
              </a:r>
              <a:r>
                <a:rPr lang="en-US" sz="2800" kern="1200" dirty="0" smtClean="0">
                  <a:solidFill>
                    <a:schemeClr val="tx1"/>
                  </a:solidFill>
                </a:rPr>
                <a:t>: 021-31903909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91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531</Words>
  <Application>Microsoft Macintosh PowerPoint</Application>
  <PresentationFormat>Widescreen</PresentationFormat>
  <Paragraphs>94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 Rounded MT Bold</vt:lpstr>
      <vt:lpstr>Calibri</vt:lpstr>
      <vt:lpstr>Calibri Light</vt:lpstr>
      <vt:lpstr>Times New Roman</vt:lpstr>
      <vt:lpstr>Wingdings</vt:lpstr>
      <vt:lpstr>Arial</vt:lpstr>
      <vt:lpstr>Office Theme</vt:lpstr>
      <vt:lpstr>Talkshow “Advokasi dan Promosi dalam Meningkatkan Sanitasi Layak”</vt:lpstr>
      <vt:lpstr>Peran Pokja dalam Advokasi dan Promosi</vt:lpstr>
      <vt:lpstr>Peran Pokja dalam Advokasi dan Promosi</vt:lpstr>
      <vt:lpstr>Peran Pokja dalam Advokasi dan Promosi</vt:lpstr>
      <vt:lpstr>Pentingnya dukungan pendanaan dari APBD</vt:lpstr>
      <vt:lpstr>Pentingnya dukungan pendanaan dari APBD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</cp:revision>
  <dcterms:created xsi:type="dcterms:W3CDTF">2017-08-21T08:46:18Z</dcterms:created>
  <dcterms:modified xsi:type="dcterms:W3CDTF">2017-08-22T02:18:25Z</dcterms:modified>
</cp:coreProperties>
</file>